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93" r:id="rId1"/>
  </p:sldMasterIdLst>
  <p:notesMasterIdLst>
    <p:notesMasterId r:id="rId20"/>
  </p:notesMasterIdLst>
  <p:handoutMasterIdLst>
    <p:handoutMasterId r:id="rId21"/>
  </p:handoutMasterIdLst>
  <p:sldIdLst>
    <p:sldId id="257" r:id="rId2"/>
    <p:sldId id="324" r:id="rId3"/>
    <p:sldId id="328" r:id="rId4"/>
    <p:sldId id="325" r:id="rId5"/>
    <p:sldId id="326" r:id="rId6"/>
    <p:sldId id="327" r:id="rId7"/>
    <p:sldId id="336" r:id="rId8"/>
    <p:sldId id="337" r:id="rId9"/>
    <p:sldId id="338" r:id="rId10"/>
    <p:sldId id="329" r:id="rId11"/>
    <p:sldId id="330" r:id="rId12"/>
    <p:sldId id="331" r:id="rId13"/>
    <p:sldId id="332" r:id="rId14"/>
    <p:sldId id="333" r:id="rId15"/>
    <p:sldId id="334" r:id="rId16"/>
    <p:sldId id="335" r:id="rId17"/>
    <p:sldId id="319" r:id="rId18"/>
    <p:sldId id="339" r:id="rId19"/>
  </p:sldIdLst>
  <p:sldSz cx="9144000" cy="6858000" type="screen4x3"/>
  <p:notesSz cx="6946900" cy="100838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AA8E46B4-385F-41BD-9103-CD70CB99384B}">
          <p14:sldIdLst>
            <p14:sldId id="257"/>
          </p14:sldIdLst>
        </p14:section>
        <p14:section name="Introduction" id="{216782F7-DC34-438B-BD03-EBBE10269001}">
          <p14:sldIdLst>
            <p14:sldId id="324"/>
            <p14:sldId id="328"/>
          </p14:sldIdLst>
        </p14:section>
        <p14:section name="Application Types" id="{8FE0B4FA-FF11-436D-8DAE-DDF9264A20F5}">
          <p14:sldIdLst>
            <p14:sldId id="325"/>
            <p14:sldId id="326"/>
            <p14:sldId id="327"/>
          </p14:sldIdLst>
        </p14:section>
        <p14:section name="Transaction Processing Systems" id="{3A6CB2D0-0F74-4BEA-9E6E-179E8F52F990}">
          <p14:sldIdLst>
            <p14:sldId id="336"/>
            <p14:sldId id="337"/>
            <p14:sldId id="338"/>
          </p14:sldIdLst>
        </p14:section>
        <p14:section name="Language Processing Systems" id="{43D8AD5F-A69E-4BCC-8231-98A60AAEE556}">
          <p14:sldIdLst>
            <p14:sldId id="329"/>
            <p14:sldId id="330"/>
            <p14:sldId id="331"/>
            <p14:sldId id="332"/>
            <p14:sldId id="333"/>
            <p14:sldId id="334"/>
            <p14:sldId id="335"/>
          </p14:sldIdLst>
        </p14:section>
        <p14:section name="Untitled Section" id="{CB14208C-9A82-41EA-8D3E-462426136219}">
          <p14:sldIdLst>
            <p14:sldId id="319"/>
            <p14:sldId id="339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7" autoAdjust="0"/>
    <p:restoredTop sz="94719" autoAdjust="0"/>
  </p:normalViewPr>
  <p:slideViewPr>
    <p:cSldViewPr>
      <p:cViewPr>
        <p:scale>
          <a:sx n="75" d="100"/>
          <a:sy n="75" d="100"/>
        </p:scale>
        <p:origin x="-744" y="-24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5"/>
            <a:ext cx="300990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275" tIns="48638" rIns="97275" bIns="48638" numCol="1" anchor="t" anchorCtr="0" compatLnSpc="1">
            <a:prstTxWarp prst="textNoShape">
              <a:avLst/>
            </a:prstTxWarp>
          </a:bodyPr>
          <a:lstStyle>
            <a:lvl1pPr defTabSz="972783">
              <a:defRPr sz="1300"/>
            </a:lvl1pPr>
          </a:lstStyle>
          <a:p>
            <a:r>
              <a:rPr lang="en-US" smtClean="0"/>
              <a:t>Lecture 22 - Application Architecture</a:t>
            </a:r>
            <a:endParaRPr lang="en-US"/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35413" y="5"/>
            <a:ext cx="300990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275" tIns="48638" rIns="97275" bIns="48638" numCol="1" anchor="t" anchorCtr="0" compatLnSpc="1">
            <a:prstTxWarp prst="textNoShape">
              <a:avLst/>
            </a:prstTxWarp>
          </a:bodyPr>
          <a:lstStyle>
            <a:lvl1pPr algn="r" defTabSz="972783">
              <a:defRPr sz="1300"/>
            </a:lvl1pPr>
          </a:lstStyle>
          <a:p>
            <a:r>
              <a:rPr lang="en-US" smtClean="0"/>
              <a:t>Saturday May 14, 2011</a:t>
            </a:r>
            <a:endParaRPr lang="en-US"/>
          </a:p>
        </p:txBody>
      </p:sp>
      <p:sp>
        <p:nvSpPr>
          <p:cNvPr id="696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7392"/>
            <a:ext cx="300990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275" tIns="48638" rIns="97275" bIns="48638" numCol="1" anchor="b" anchorCtr="0" compatLnSpc="1">
            <a:prstTxWarp prst="textNoShape">
              <a:avLst/>
            </a:prstTxWarp>
          </a:bodyPr>
          <a:lstStyle>
            <a:lvl1pPr defTabSz="972783">
              <a:defRPr sz="1300"/>
            </a:lvl1pPr>
          </a:lstStyle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696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35413" y="9577392"/>
            <a:ext cx="300990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275" tIns="48638" rIns="97275" bIns="48638" numCol="1" anchor="b" anchorCtr="0" compatLnSpc="1">
            <a:prstTxWarp prst="textNoShape">
              <a:avLst/>
            </a:prstTxWarp>
          </a:bodyPr>
          <a:lstStyle>
            <a:lvl1pPr algn="r" defTabSz="972783">
              <a:defRPr sz="1300"/>
            </a:lvl1pPr>
          </a:lstStyle>
          <a:p>
            <a:fld id="{FCC9BE4C-DB34-4927-840B-7FF8C2387A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3341387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5"/>
            <a:ext cx="300990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7275" tIns="48638" rIns="97275" bIns="48638" numCol="1" anchor="t" anchorCtr="0" compatLnSpc="1">
            <a:prstTxWarp prst="textNoShape">
              <a:avLst/>
            </a:prstTxWarp>
          </a:bodyPr>
          <a:lstStyle>
            <a:lvl1pPr defTabSz="972783">
              <a:defRPr sz="1300"/>
            </a:lvl1pPr>
          </a:lstStyle>
          <a:p>
            <a:r>
              <a:rPr lang="en-US" smtClean="0"/>
              <a:t>Lecture 22 - Application Architecture</a:t>
            </a: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37000" y="5"/>
            <a:ext cx="300990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7275" tIns="48638" rIns="97275" bIns="48638" numCol="1" anchor="t" anchorCtr="0" compatLnSpc="1">
            <a:prstTxWarp prst="textNoShape">
              <a:avLst/>
            </a:prstTxWarp>
          </a:bodyPr>
          <a:lstStyle>
            <a:lvl1pPr algn="r" defTabSz="972783">
              <a:defRPr sz="1300"/>
            </a:lvl1pPr>
          </a:lstStyle>
          <a:p>
            <a:r>
              <a:rPr lang="en-US" smtClean="0"/>
              <a:t>Saturday May 14, 2011</a:t>
            </a:r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52500" y="755650"/>
            <a:ext cx="5041900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5517" y="4789488"/>
            <a:ext cx="5095875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7275" tIns="48638" rIns="97275" bIns="486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9"/>
            <a:ext cx="300990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7275" tIns="48638" rIns="97275" bIns="48638" numCol="1" anchor="b" anchorCtr="0" compatLnSpc="1">
            <a:prstTxWarp prst="textNoShape">
              <a:avLst/>
            </a:prstTxWarp>
          </a:bodyPr>
          <a:lstStyle>
            <a:lvl1pPr defTabSz="972783">
              <a:defRPr sz="1300"/>
            </a:lvl1pPr>
          </a:lstStyle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37000" y="9578979"/>
            <a:ext cx="300990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7275" tIns="48638" rIns="97275" bIns="48638" numCol="1" anchor="b" anchorCtr="0" compatLnSpc="1">
            <a:prstTxWarp prst="textNoShape">
              <a:avLst/>
            </a:prstTxWarp>
          </a:bodyPr>
          <a:lstStyle>
            <a:lvl1pPr algn="r" defTabSz="972783">
              <a:defRPr sz="1300"/>
            </a:lvl1pPr>
          </a:lstStyle>
          <a:p>
            <a:fld id="{038339ED-2296-4DD2-8DDA-3E913109612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9561248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C83B6B6-996D-4291-89CE-BD29EAC28C53}" type="slidenum">
              <a:rPr lang="en-US"/>
              <a:pPr/>
              <a:t>1</a:t>
            </a:fld>
            <a:endParaRPr lang="en-US"/>
          </a:p>
        </p:txBody>
      </p:sp>
      <p:sp>
        <p:nvSpPr>
          <p:cNvPr id="5122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952500" y="755650"/>
            <a:ext cx="5041900" cy="37814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25517" y="4789488"/>
            <a:ext cx="5095875" cy="453866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7275" tIns="48638" rIns="97275" bIns="48638"/>
          <a:lstStyle/>
          <a:p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Saturday May 14, 2011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Lecture 22 - Application Architecture</a:t>
            </a:r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04875" y="3648075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904875" y="3648075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fld id="{E7B2C29E-32E2-4270-9F39-4390A601CD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480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" name="Isosceles Triangle 2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92AEC6-1B88-4FD8-A1C6-BBB32591F80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3768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Straight Connector 11"/>
          <p:cNvSpPr>
            <a:spLocks noChangeShapeType="1"/>
          </p:cNvSpPr>
          <p:nvPr/>
        </p:nvSpPr>
        <p:spPr bwMode="auto">
          <a:xfrm rot="5400000">
            <a:off x="3160712" y="3324226"/>
            <a:ext cx="603567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" name="Isosceles Triangle 6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914ADA-5420-4AF6-A24C-F9C8AD1F65D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25251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57200" y="500063"/>
            <a:ext cx="182563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2A3623-FFC2-4AF2-AFDE-FFB509E453A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403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4AB6B8-1CDB-4ADC-A8AD-989BE17892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66683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Isosceles Triangle 4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Straight Connector 14"/>
          <p:cNvSpPr>
            <a:spLocks noChangeShapeType="1"/>
          </p:cNvSpPr>
          <p:nvPr/>
        </p:nvSpPr>
        <p:spPr bwMode="auto">
          <a:xfrm rot="5400000">
            <a:off x="3630612" y="3201988"/>
            <a:ext cx="585152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2A4DFF-0E0E-4841-AB88-FC5AFA58D77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27078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1685925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22860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A0645F56-87C8-49AE-AB69-38FEEA9AA9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1219200" y="2819400"/>
            <a:ext cx="6858000" cy="2895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589509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-N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17780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fld id="{A0645F56-87C8-49AE-AB69-38FEEA9AA9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292542" y="2814320"/>
            <a:ext cx="6929438" cy="2971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132242" y="2824162"/>
            <a:ext cx="544158" cy="2967038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581400" y="0"/>
            <a:ext cx="5410200" cy="533400"/>
          </a:xfrm>
        </p:spPr>
        <p:txBody>
          <a:bodyPr anchor="ctr"/>
          <a:lstStyle>
            <a:lvl1pPr marL="0" indent="0" algn="r"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1828800" y="2895600"/>
            <a:ext cx="6324600" cy="2819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904875" y="1539875"/>
            <a:ext cx="7315200" cy="1279525"/>
            <a:chOff x="904875" y="1539875"/>
            <a:chExt cx="7315200" cy="1279525"/>
          </a:xfrm>
        </p:grpSpPr>
        <p:sp>
          <p:nvSpPr>
            <p:cNvPr id="4" name="Rectangle 3"/>
            <p:cNvSpPr/>
            <p:nvPr/>
          </p:nvSpPr>
          <p:spPr>
            <a:xfrm>
              <a:off x="904875" y="1539875"/>
              <a:ext cx="7315200" cy="1279525"/>
            </a:xfrm>
            <a:prstGeom prst="rect">
              <a:avLst/>
            </a:prstGeom>
            <a:solidFill>
              <a:schemeClr val="bg1"/>
            </a:solidFill>
            <a:ln w="6350" cap="rnd" cmpd="sng" algn="ctr">
              <a:solidFill>
                <a:schemeClr val="accent1"/>
              </a:solidFill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" name="Rectangle 5"/>
            <p:cNvSpPr/>
            <p:nvPr/>
          </p:nvSpPr>
          <p:spPr>
            <a:xfrm>
              <a:off x="904875" y="1539875"/>
              <a:ext cx="228600" cy="1279525"/>
            </a:xfrm>
            <a:prstGeom prst="rect">
              <a:avLst/>
            </a:prstGeom>
            <a:solidFill>
              <a:schemeClr val="accent1"/>
            </a:solidFill>
            <a:ln w="6350" cap="rnd" cmpd="sng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904875" y="1539875"/>
            <a:ext cx="7315200" cy="1279525"/>
            <a:chOff x="904875" y="1539875"/>
            <a:chExt cx="7315200" cy="1279525"/>
          </a:xfrm>
        </p:grpSpPr>
        <p:sp>
          <p:nvSpPr>
            <p:cNvPr id="20" name="Rectangle 19"/>
            <p:cNvSpPr/>
            <p:nvPr/>
          </p:nvSpPr>
          <p:spPr>
            <a:xfrm>
              <a:off x="904875" y="1539875"/>
              <a:ext cx="7315200" cy="1279525"/>
            </a:xfrm>
            <a:prstGeom prst="rect">
              <a:avLst/>
            </a:prstGeom>
            <a:solidFill>
              <a:schemeClr val="bg1"/>
            </a:solidFill>
            <a:ln w="6350" cap="rnd" cmpd="sng" algn="ctr">
              <a:solidFill>
                <a:schemeClr val="accent1"/>
              </a:solidFill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904875" y="1539875"/>
              <a:ext cx="228600" cy="1279525"/>
            </a:xfrm>
            <a:prstGeom prst="rect">
              <a:avLst/>
            </a:prstGeom>
            <a:solidFill>
              <a:schemeClr val="accent1"/>
            </a:solidFill>
            <a:ln w="6350" cap="rnd" cmpd="sng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25" name="Subtitle 8"/>
          <p:cNvSpPr txBox="1">
            <a:spLocks/>
          </p:cNvSpPr>
          <p:nvPr/>
        </p:nvSpPr>
        <p:spPr bwMode="auto">
          <a:xfrm>
            <a:off x="3429000" y="0"/>
            <a:ext cx="5715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r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3" pitchFamily="18" charset="2"/>
              <a:buNone/>
              <a:defRPr sz="18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 algn="ctr" rtl="0" eaLnBrk="1" fontAlgn="base" hangingPunct="1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6000"/>
              <a:buFont typeface="Wingdings 3" pitchFamily="18" charset="2"/>
              <a:buNone/>
              <a:defRPr sz="23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fontAlgn="base" hangingPunct="1">
              <a:spcBef>
                <a:spcPts val="500"/>
              </a:spcBef>
              <a:spcAft>
                <a:spcPct val="0"/>
              </a:spcAft>
              <a:buClr>
                <a:srgbClr val="BCBCBC"/>
              </a:buClr>
              <a:buSzPct val="76000"/>
              <a:buFont typeface="Wingdings 3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fontAlgn="base" hangingPunct="1">
              <a:spcBef>
                <a:spcPts val="400"/>
              </a:spcBef>
              <a:spcAft>
                <a:spcPct val="0"/>
              </a:spcAft>
              <a:buClr>
                <a:srgbClr val="8BA2B4"/>
              </a:buClr>
              <a:buSzPct val="70000"/>
              <a:buFont typeface="Wingdings" pitchFamily="2" charset="2"/>
              <a:buNone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ts val="300"/>
              </a:spcBef>
              <a:buClr>
                <a:srgbClr val="9FB8CD">
                  <a:shade val="75000"/>
                </a:srgbClr>
              </a:buClr>
              <a:buSzPct val="75000"/>
              <a:buFont typeface="Wingdings 3"/>
              <a:buNone/>
              <a:defRPr kumimoji="0" lang="en-US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ts val="300"/>
              </a:spcBef>
              <a:buClr>
                <a:srgbClr val="727CA3">
                  <a:shade val="75000"/>
                </a:srgbClr>
              </a:buClr>
              <a:buSzPct val="75000"/>
              <a:buFont typeface="Wingdings 3"/>
              <a:buNone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ts val="300"/>
              </a:spcBef>
              <a:buClr>
                <a:prstClr val="white">
                  <a:shade val="50000"/>
                </a:prstClr>
              </a:buClr>
              <a:buSzPct val="75000"/>
              <a:buFont typeface="Wingdings 3"/>
              <a:buNone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ts val="300"/>
              </a:spcBef>
              <a:buClr>
                <a:srgbClr val="9FB8CD"/>
              </a:buClr>
              <a:buSzPct val="75000"/>
              <a:buFont typeface="Wingdings 3"/>
              <a:buNone/>
              <a:defRPr kumimoji="0"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6" name="Snip Diagonal Corner Rectangle 25"/>
          <p:cNvSpPr/>
          <p:nvPr/>
        </p:nvSpPr>
        <p:spPr>
          <a:xfrm>
            <a:off x="8458200" y="0"/>
            <a:ext cx="685800" cy="533400"/>
          </a:xfrm>
          <a:prstGeom prst="snip2DiagRect">
            <a:avLst>
              <a:gd name="adj1" fmla="val 0"/>
              <a:gd name="adj2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Snip Diagonal Corner Rectangle 26"/>
          <p:cNvSpPr/>
          <p:nvPr/>
        </p:nvSpPr>
        <p:spPr>
          <a:xfrm>
            <a:off x="3429000" y="0"/>
            <a:ext cx="5715000" cy="533400"/>
          </a:xfrm>
          <a:prstGeom prst="snip2DiagRect">
            <a:avLst>
              <a:gd name="adj1" fmla="val 0"/>
              <a:gd name="adj2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 rot="16200000">
            <a:off x="-129691" y="4102556"/>
            <a:ext cx="30680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Objectives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48080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92875"/>
            <a:ext cx="1981200" cy="365125"/>
          </a:xfrm>
        </p:spPr>
        <p:txBody>
          <a:bodyPr/>
          <a:lstStyle>
            <a:lvl1pPr>
              <a:defRPr b="1" smtClean="0">
                <a:solidFill>
                  <a:schemeClr val="tx2"/>
                </a:solidFill>
              </a:defRPr>
            </a:lvl1pPr>
          </a:lstStyle>
          <a:p>
            <a:fld id="{E6EFA536-BF07-417E-9D69-F23A20C072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42738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-9525"/>
            <a:ext cx="9144000" cy="6477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57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685800"/>
            <a:ext cx="8229600" cy="5638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92875"/>
            <a:ext cx="1981200" cy="365125"/>
          </a:xfrm>
        </p:spPr>
        <p:txBody>
          <a:bodyPr/>
          <a:lstStyle>
            <a:lvl1pPr>
              <a:defRPr b="1" smtClean="0">
                <a:solidFill>
                  <a:schemeClr val="tx2"/>
                </a:solidFill>
              </a:defRPr>
            </a:lvl1pPr>
          </a:lstStyle>
          <a:p>
            <a:fld id="{A0645F56-87C8-49AE-AB69-38FEEA9AA9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Straight Connector 28"/>
          <p:cNvSpPr>
            <a:spLocks noChangeShapeType="1"/>
          </p:cNvSpPr>
          <p:nvPr/>
        </p:nvSpPr>
        <p:spPr bwMode="auto">
          <a:xfrm>
            <a:off x="457200" y="6096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482243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4400" y="2819400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14400" y="2819400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/>
          <a:lstStyle>
            <a:lvl1pPr algn="r">
              <a:buNone/>
              <a:defRPr sz="32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975" y="6354763"/>
            <a:ext cx="1520825" cy="366712"/>
          </a:xfrm>
        </p:spPr>
        <p:txBody>
          <a:bodyPr/>
          <a:lstStyle>
            <a:lvl1pPr>
              <a:defRPr/>
            </a:lvl1pPr>
          </a:lstStyle>
          <a:p>
            <a:fld id="{1E5E0219-78E1-456D-A801-013E1821A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0047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8970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anchor="b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3048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3579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-Narr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-9525"/>
            <a:ext cx="9144000" cy="6477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traight Connector 28"/>
          <p:cNvSpPr>
            <a:spLocks noChangeShapeType="1"/>
          </p:cNvSpPr>
          <p:nvPr/>
        </p:nvSpPr>
        <p:spPr bwMode="auto">
          <a:xfrm>
            <a:off x="457200" y="8001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533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4527969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21"/>
          <p:cNvSpPr>
            <a:spLocks noGrp="1"/>
          </p:cNvSpPr>
          <p:nvPr>
            <p:ph type="title"/>
          </p:nvPr>
        </p:nvSpPr>
        <p:spPr bwMode="auto">
          <a:xfrm>
            <a:off x="457200" y="152400"/>
            <a:ext cx="82296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smtClean="0"/>
          </a:p>
        </p:txBody>
      </p:sp>
      <p:sp>
        <p:nvSpPr>
          <p:cNvPr id="1027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10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smtClean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612775" y="6356350"/>
            <a:ext cx="1981200" cy="3651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 smtClean="0">
                <a:solidFill>
                  <a:schemeClr val="tx2"/>
                </a:solidFill>
              </a:defRPr>
            </a:lvl1pPr>
          </a:lstStyle>
          <a:p>
            <a:fld id="{A0645F56-87C8-49AE-AB69-38FEEA9AA9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32" name="Straight Connector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6477000"/>
            <a:ext cx="9144000" cy="3810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Slide Number Placeholder 5"/>
          <p:cNvSpPr txBox="1">
            <a:spLocks/>
          </p:cNvSpPr>
          <p:nvPr/>
        </p:nvSpPr>
        <p:spPr>
          <a:xfrm>
            <a:off x="59636" y="6456226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en-US" sz="1100" dirty="0" smtClean="0">
                <a:ea typeface="ＭＳ Ｐゴシック" pitchFamily="64" charset="-128"/>
                <a:cs typeface="+mn-cs"/>
              </a:rPr>
              <a:t>SWE</a:t>
            </a:r>
            <a:r>
              <a:rPr lang="en-US" sz="1100" baseline="0" dirty="0" smtClean="0">
                <a:ea typeface="ＭＳ Ｐゴシック" pitchFamily="64" charset="-128"/>
                <a:cs typeface="+mn-cs"/>
              </a:rPr>
              <a:t> 205: Introduction to Software Engineering</a:t>
            </a:r>
            <a:endParaRPr lang="en-US" sz="1100" dirty="0">
              <a:ea typeface="ＭＳ Ｐゴシック" pitchFamily="64" charset="-128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  <p:sldLayoutId id="2147483705" r:id="rId12"/>
    <p:sldLayoutId id="2147483706" r:id="rId13"/>
    <p:sldLayoutId id="2147483707" r:id="rId14"/>
    <p:sldLayoutId id="2147483708" r:id="rId15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9pPr>
    </p:titleStyle>
    <p:bodyStyle>
      <a:lvl1pPr marL="273050" indent="-273050" algn="l" rtl="0" eaLnBrk="1" fontAlgn="base" hangingPunct="1">
        <a:spcBef>
          <a:spcPts val="600"/>
        </a:spcBef>
        <a:spcAft>
          <a:spcPct val="0"/>
        </a:spcAft>
        <a:buClr>
          <a:schemeClr val="accent1"/>
        </a:buClr>
        <a:buSzPct val="76000"/>
        <a:buFont typeface="Wingdings 3" pitchFamily="18" charset="2"/>
        <a:buChar char="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73050" algn="l" rtl="0" eaLnBrk="1" fontAlgn="base" hangingPunct="1">
        <a:spcBef>
          <a:spcPts val="500"/>
        </a:spcBef>
        <a:spcAft>
          <a:spcPct val="0"/>
        </a:spcAft>
        <a:buClr>
          <a:schemeClr val="accent2"/>
        </a:buClr>
        <a:buSzPct val="76000"/>
        <a:buFont typeface="Wingdings 3" pitchFamily="18" charset="2"/>
        <a:buChar char=""/>
        <a:defRPr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325" indent="-228600" algn="l" rtl="0" eaLnBrk="1" fontAlgn="base" hangingPunct="1">
        <a:spcBef>
          <a:spcPts val="500"/>
        </a:spcBef>
        <a:spcAft>
          <a:spcPct val="0"/>
        </a:spcAft>
        <a:buClr>
          <a:srgbClr val="BCBCBC"/>
        </a:buClr>
        <a:buSzPct val="76000"/>
        <a:buFont typeface="Wingdings 3" pitchFamily="18" charset="2"/>
        <a:buChar char="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eaLnBrk="1" fontAlgn="base" hangingPunct="1">
        <a:spcBef>
          <a:spcPts val="400"/>
        </a:spcBef>
        <a:spcAft>
          <a:spcPct val="0"/>
        </a:spcAft>
        <a:buClr>
          <a:srgbClr val="8BA2B4"/>
        </a:buClr>
        <a:buSzPct val="70000"/>
        <a:buFont typeface="Wingdings" pitchFamily="2" charset="2"/>
        <a:buChar char="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fontAlgn="base" hangingPunct="1">
        <a:spcBef>
          <a:spcPts val="3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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emf"/><Relationship Id="rId13" Type="http://schemas.openxmlformats.org/officeDocument/2006/relationships/image" Target="../media/image17.emf"/><Relationship Id="rId3" Type="http://schemas.openxmlformats.org/officeDocument/2006/relationships/image" Target="../media/image7.emf"/><Relationship Id="rId7" Type="http://schemas.openxmlformats.org/officeDocument/2006/relationships/image" Target="../media/image11.emf"/><Relationship Id="rId12" Type="http://schemas.openxmlformats.org/officeDocument/2006/relationships/image" Target="../media/image16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emf"/><Relationship Id="rId11" Type="http://schemas.openxmlformats.org/officeDocument/2006/relationships/image" Target="../media/image15.emf"/><Relationship Id="rId5" Type="http://schemas.openxmlformats.org/officeDocument/2006/relationships/image" Target="../media/image9.emf"/><Relationship Id="rId15" Type="http://schemas.openxmlformats.org/officeDocument/2006/relationships/image" Target="../media/image19.emf"/><Relationship Id="rId10" Type="http://schemas.openxmlformats.org/officeDocument/2006/relationships/image" Target="../media/image14.emf"/><Relationship Id="rId4" Type="http://schemas.openxmlformats.org/officeDocument/2006/relationships/image" Target="../media/image8.emf"/><Relationship Id="rId9" Type="http://schemas.openxmlformats.org/officeDocument/2006/relationships/image" Target="../media/image13.emf"/><Relationship Id="rId14" Type="http://schemas.openxmlformats.org/officeDocument/2006/relationships/image" Target="../media/image18.e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Lecture – </a:t>
            </a:r>
            <a:r>
              <a:rPr lang="en-US" dirty="0" smtClean="0"/>
              <a:t>19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Application Architectures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1600" dirty="0" smtClean="0"/>
              <a:t>SWE 205: Introduction to Software </a:t>
            </a:r>
            <a:r>
              <a:rPr lang="en-US" sz="1600" dirty="0" smtClean="0"/>
              <a:t>Engineering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 smtClean="0"/>
              <a:t>Objectives:</a:t>
            </a:r>
          </a:p>
          <a:p>
            <a:pPr lvl="1"/>
            <a:r>
              <a:rPr lang="en-US" dirty="0" smtClean="0"/>
              <a:t>Types of applications</a:t>
            </a:r>
          </a:p>
          <a:p>
            <a:r>
              <a:rPr lang="en-US" dirty="0" smtClean="0"/>
              <a:t>Examples: </a:t>
            </a:r>
          </a:p>
          <a:p>
            <a:pPr lvl="1"/>
            <a:r>
              <a:rPr lang="en-US" sz="2000" dirty="0" smtClean="0"/>
              <a:t>Transaction </a:t>
            </a:r>
            <a:r>
              <a:rPr lang="en-US" sz="2000" dirty="0"/>
              <a:t>processing </a:t>
            </a:r>
            <a:r>
              <a:rPr lang="en-US" sz="2000" dirty="0" smtClean="0"/>
              <a:t>applications,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Information </a:t>
            </a:r>
            <a:r>
              <a:rPr lang="en-US" sz="2000" dirty="0"/>
              <a:t>Systems (Data processing </a:t>
            </a:r>
            <a:r>
              <a:rPr lang="en-US" sz="2000" dirty="0" smtClean="0"/>
              <a:t>applications</a:t>
            </a:r>
            <a:r>
              <a:rPr lang="en-US" sz="2000" dirty="0" smtClean="0"/>
              <a:t>), Language </a:t>
            </a:r>
            <a:r>
              <a:rPr lang="en-US" sz="2000" dirty="0"/>
              <a:t>processing </a:t>
            </a:r>
            <a:r>
              <a:rPr lang="en-US" sz="2000" dirty="0" smtClean="0"/>
              <a:t>systems, Event </a:t>
            </a:r>
            <a:r>
              <a:rPr lang="en-US" sz="2000" dirty="0"/>
              <a:t>processing systems</a:t>
            </a:r>
          </a:p>
          <a:p>
            <a:endParaRPr lang="en-US" dirty="0"/>
          </a:p>
          <a:p>
            <a:endParaRPr lang="en-US" dirty="0" smtClean="0"/>
          </a:p>
        </p:txBody>
      </p:sp>
      <p:grpSp>
        <p:nvGrpSpPr>
          <p:cNvPr id="6" name="Group 5"/>
          <p:cNvGrpSpPr/>
          <p:nvPr/>
        </p:nvGrpSpPr>
        <p:grpSpPr>
          <a:xfrm>
            <a:off x="6215653" y="2819400"/>
            <a:ext cx="2657151" cy="1687992"/>
            <a:chOff x="5203651" y="328004"/>
            <a:chExt cx="3524301" cy="2238858"/>
          </a:xfrm>
        </p:grpSpPr>
        <p:sp>
          <p:nvSpPr>
            <p:cNvPr id="7" name="Horizontal Scroll 6"/>
            <p:cNvSpPr/>
            <p:nvPr/>
          </p:nvSpPr>
          <p:spPr>
            <a:xfrm>
              <a:off x="6131801" y="638502"/>
              <a:ext cx="2596151" cy="1371601"/>
            </a:xfrm>
            <a:prstGeom prst="horizontalScroll">
              <a:avLst/>
            </a:prstGeom>
            <a:effectLst>
              <a:outerShdw blurRad="203200" dist="1143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sz="6000" dirty="0" smtClean="0"/>
                <a:t>6.4</a:t>
              </a:r>
              <a:endParaRPr lang="en-US" sz="4400" dirty="0"/>
            </a:p>
          </p:txBody>
        </p:sp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191463">
              <a:off x="5203651" y="328004"/>
              <a:ext cx="1822430" cy="223885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5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Language processing systems</a:t>
            </a:r>
          </a:p>
        </p:txBody>
      </p:sp>
      <p:sp>
        <p:nvSpPr>
          <p:cNvPr id="59396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sz="2600" dirty="0" smtClean="0"/>
              <a:t>Accept a natural or artificial language </a:t>
            </a:r>
            <a:br>
              <a:rPr lang="en-US" sz="2600" dirty="0" smtClean="0"/>
            </a:br>
            <a:r>
              <a:rPr lang="en-US" sz="2600" dirty="0" smtClean="0"/>
              <a:t>as input and generate some other </a:t>
            </a:r>
            <a:br>
              <a:rPr lang="en-US" sz="2600" dirty="0" smtClean="0"/>
            </a:br>
            <a:r>
              <a:rPr lang="en-US" sz="2600" dirty="0" smtClean="0"/>
              <a:t>representation of that language. </a:t>
            </a:r>
          </a:p>
          <a:p>
            <a:endParaRPr lang="en-US" sz="2600" dirty="0" smtClean="0"/>
          </a:p>
          <a:p>
            <a:r>
              <a:rPr lang="en-US" sz="2600" dirty="0" smtClean="0"/>
              <a:t>May </a:t>
            </a:r>
            <a:r>
              <a:rPr lang="en-US" sz="2600" dirty="0" smtClean="0"/>
              <a:t>include an interpreter to act on the instructions in the language that is being processed.</a:t>
            </a:r>
          </a:p>
          <a:p>
            <a:endParaRPr lang="en-US" sz="2600" dirty="0" smtClean="0"/>
          </a:p>
          <a:p>
            <a:r>
              <a:rPr lang="en-US" sz="2600" dirty="0" smtClean="0"/>
              <a:t>Used </a:t>
            </a:r>
            <a:r>
              <a:rPr lang="en-US" sz="2600" dirty="0" smtClean="0"/>
              <a:t>in situations where the easiest way to solve a problem is to describe an algorithm or describe the system data</a:t>
            </a:r>
          </a:p>
          <a:p>
            <a:pPr lvl="1"/>
            <a:r>
              <a:rPr lang="en-US" sz="2600" dirty="0" smtClean="0"/>
              <a:t>Meta-case tools process tool descriptions, method rules, etc and generate tools.</a:t>
            </a:r>
          </a:p>
        </p:txBody>
      </p:sp>
      <p:sp>
        <p:nvSpPr>
          <p:cNvPr id="5939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CF45BD0-3F54-4856-AB33-1122972262DC}" type="slidenum">
              <a:rPr lang="ar-SA" smtClean="0"/>
              <a:pPr/>
              <a:t>10</a:t>
            </a:fld>
            <a:endParaRPr lang="en-US" smtClean="0"/>
          </a:p>
        </p:txBody>
      </p:sp>
      <p:grpSp>
        <p:nvGrpSpPr>
          <p:cNvPr id="8" name="Group 7"/>
          <p:cNvGrpSpPr/>
          <p:nvPr/>
        </p:nvGrpSpPr>
        <p:grpSpPr>
          <a:xfrm>
            <a:off x="6248400" y="589682"/>
            <a:ext cx="2540597" cy="1391518"/>
            <a:chOff x="5203651" y="328004"/>
            <a:chExt cx="4087653" cy="2238858"/>
          </a:xfrm>
        </p:grpSpPr>
        <p:sp>
          <p:nvSpPr>
            <p:cNvPr id="9" name="Horizontal Scroll 8"/>
            <p:cNvSpPr/>
            <p:nvPr/>
          </p:nvSpPr>
          <p:spPr>
            <a:xfrm>
              <a:off x="6131800" y="638502"/>
              <a:ext cx="3159504" cy="1371602"/>
            </a:xfrm>
            <a:prstGeom prst="horizontalScroll">
              <a:avLst/>
            </a:prstGeom>
            <a:effectLst>
              <a:outerShdw blurRad="203200" dist="1143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sz="4000" dirty="0" smtClean="0"/>
                <a:t>6.4.3</a:t>
              </a:r>
              <a:endParaRPr lang="en-US" sz="2800" dirty="0"/>
            </a:p>
          </p:txBody>
        </p:sp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191463">
              <a:off x="5203651" y="328004"/>
              <a:ext cx="1822430" cy="223885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7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9" name="section3"/>
          <p:cNvSpPr/>
          <p:nvPr/>
        </p:nvSpPr>
        <p:spPr>
          <a:xfrm>
            <a:off x="1270000" y="0"/>
            <a:ext cx="132458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Application Types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0" name="section4"/>
          <p:cNvSpPr/>
          <p:nvPr/>
        </p:nvSpPr>
        <p:spPr>
          <a:xfrm>
            <a:off x="2590800" y="0"/>
            <a:ext cx="2206717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Transaction Processing Systems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1" name="section5"/>
          <p:cNvSpPr/>
          <p:nvPr/>
        </p:nvSpPr>
        <p:spPr>
          <a:xfrm>
            <a:off x="4800600" y="0"/>
            <a:ext cx="2361112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Language Processing Systems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2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PB"/>
          <p:cNvSpPr/>
          <p:nvPr/>
        </p:nvSpPr>
        <p:spPr>
          <a:xfrm>
            <a:off x="12700" y="6718300"/>
            <a:ext cx="42799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10 of 18</a:t>
            </a:r>
            <a:endParaRPr lang="en-US" sz="1400" b="1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9817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 language processing system</a:t>
            </a:r>
          </a:p>
        </p:txBody>
      </p:sp>
      <p:sp>
        <p:nvSpPr>
          <p:cNvPr id="6041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CC4BD90-0FE1-4930-A8A0-2C99F514E6F6}" type="slidenum">
              <a:rPr lang="ar-SA" smtClean="0"/>
              <a:pPr/>
              <a:t>11</a:t>
            </a:fld>
            <a:endParaRPr lang="en-US" smtClean="0"/>
          </a:p>
        </p:txBody>
      </p:sp>
      <p:sp>
        <p:nvSpPr>
          <p:cNvPr id="52" name="Rectangle 51"/>
          <p:cNvSpPr>
            <a:spLocks/>
          </p:cNvSpPr>
          <p:nvPr/>
        </p:nvSpPr>
        <p:spPr>
          <a:xfrm>
            <a:off x="1808957" y="1428883"/>
            <a:ext cx="1645920" cy="64008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</a:rPr>
              <a:t>Instructions</a:t>
            </a:r>
            <a:endParaRPr lang="en-US" sz="2000" dirty="0">
              <a:solidFill>
                <a:schemeClr val="tx1"/>
              </a:solidFill>
            </a:endParaRPr>
          </a:p>
        </p:txBody>
      </p:sp>
      <p:cxnSp>
        <p:nvCxnSpPr>
          <p:cNvPr id="54" name="Straight Arrow Connector 53"/>
          <p:cNvCxnSpPr>
            <a:stCxn id="52" idx="3"/>
            <a:endCxn id="53" idx="1"/>
          </p:cNvCxnSpPr>
          <p:nvPr/>
        </p:nvCxnSpPr>
        <p:spPr>
          <a:xfrm flipV="1">
            <a:off x="3454877" y="1744690"/>
            <a:ext cx="518160" cy="4233"/>
          </a:xfrm>
          <a:prstGeom prst="straightConnector1">
            <a:avLst/>
          </a:prstGeom>
          <a:ln>
            <a:tailEnd type="arrow" w="lg" len="lg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5" name="Rectangle 54"/>
          <p:cNvSpPr>
            <a:spLocks/>
          </p:cNvSpPr>
          <p:nvPr/>
        </p:nvSpPr>
        <p:spPr>
          <a:xfrm>
            <a:off x="6339503" y="5375475"/>
            <a:ext cx="1645920" cy="64008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</a:rPr>
              <a:t>Results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56" name="Rectangle 55"/>
          <p:cNvSpPr>
            <a:spLocks/>
          </p:cNvSpPr>
          <p:nvPr/>
        </p:nvSpPr>
        <p:spPr>
          <a:xfrm>
            <a:off x="1676400" y="5379720"/>
            <a:ext cx="1645920" cy="64008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</a:rPr>
              <a:t>Database</a:t>
            </a:r>
            <a:endParaRPr lang="en-US" sz="2000" dirty="0">
              <a:solidFill>
                <a:schemeClr val="tx1"/>
              </a:solidFill>
            </a:endParaRPr>
          </a:p>
        </p:txBody>
      </p:sp>
      <p:cxnSp>
        <p:nvCxnSpPr>
          <p:cNvPr id="57" name="Straight Arrow Connector 56"/>
          <p:cNvCxnSpPr>
            <a:stCxn id="56" idx="3"/>
            <a:endCxn id="67" idx="1"/>
          </p:cNvCxnSpPr>
          <p:nvPr/>
        </p:nvCxnSpPr>
        <p:spPr>
          <a:xfrm flipV="1">
            <a:off x="3322320" y="5691850"/>
            <a:ext cx="640714" cy="7910"/>
          </a:xfrm>
          <a:prstGeom prst="straightConnector1">
            <a:avLst/>
          </a:prstGeom>
          <a:ln>
            <a:tailEnd type="arrow" w="lg" len="lg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>
            <a:stCxn id="67" idx="3"/>
            <a:endCxn id="55" idx="1"/>
          </p:cNvCxnSpPr>
          <p:nvPr/>
        </p:nvCxnSpPr>
        <p:spPr>
          <a:xfrm>
            <a:off x="5608954" y="5691850"/>
            <a:ext cx="730549" cy="3665"/>
          </a:xfrm>
          <a:prstGeom prst="straightConnector1">
            <a:avLst/>
          </a:prstGeom>
          <a:ln>
            <a:tailEnd type="arrow" w="lg" len="lg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pSp>
        <p:nvGrpSpPr>
          <p:cNvPr id="60436" name="Group 60435"/>
          <p:cNvGrpSpPr/>
          <p:nvPr/>
        </p:nvGrpSpPr>
        <p:grpSpPr>
          <a:xfrm>
            <a:off x="3971290" y="1424650"/>
            <a:ext cx="1647667" cy="1510526"/>
            <a:chOff x="2828290" y="1295400"/>
            <a:chExt cx="1647667" cy="1510526"/>
          </a:xfrm>
        </p:grpSpPr>
        <p:sp>
          <p:nvSpPr>
            <p:cNvPr id="53" name="Rectangle 52"/>
            <p:cNvSpPr>
              <a:spLocks/>
            </p:cNvSpPr>
            <p:nvPr/>
          </p:nvSpPr>
          <p:spPr>
            <a:xfrm>
              <a:off x="2830037" y="1295400"/>
              <a:ext cx="1645920" cy="64008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 smtClean="0">
                  <a:solidFill>
                    <a:schemeClr val="tx1"/>
                  </a:solidFill>
                </a:rPr>
                <a:t>Translator</a:t>
              </a:r>
              <a:endParaRPr lang="en-US" sz="2000" dirty="0">
                <a:solidFill>
                  <a:schemeClr val="tx1"/>
                </a:solidFill>
              </a:endParaRPr>
            </a:p>
          </p:txBody>
        </p:sp>
        <p:sp>
          <p:nvSpPr>
            <p:cNvPr id="59" name="Rectangle 58"/>
            <p:cNvSpPr>
              <a:spLocks/>
            </p:cNvSpPr>
            <p:nvPr/>
          </p:nvSpPr>
          <p:spPr>
            <a:xfrm>
              <a:off x="2828290" y="1904999"/>
              <a:ext cx="1645920" cy="90092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600" dirty="0" smtClean="0">
                  <a:solidFill>
                    <a:schemeClr val="tx1"/>
                  </a:solidFill>
                </a:rPr>
                <a:t>Check syntax</a:t>
              </a:r>
            </a:p>
            <a:p>
              <a:r>
                <a:rPr lang="en-US" sz="1600" dirty="0" smtClean="0">
                  <a:solidFill>
                    <a:schemeClr val="tx1"/>
                  </a:solidFill>
                </a:rPr>
                <a:t>Check semantics</a:t>
              </a:r>
            </a:p>
            <a:p>
              <a:r>
                <a:rPr lang="en-US" sz="1600" dirty="0" smtClean="0">
                  <a:solidFill>
                    <a:schemeClr val="tx1"/>
                  </a:solidFill>
                </a:rPr>
                <a:t>Generate</a:t>
              </a:r>
              <a:endParaRPr lang="en-US" sz="1600" dirty="0">
                <a:solidFill>
                  <a:schemeClr val="tx1"/>
                </a:solidFill>
              </a:endParaRPr>
            </a:p>
          </p:txBody>
        </p:sp>
      </p:grpSp>
      <p:sp>
        <p:nvSpPr>
          <p:cNvPr id="61" name="Rectangle 60"/>
          <p:cNvSpPr>
            <a:spLocks/>
          </p:cNvSpPr>
          <p:nvPr/>
        </p:nvSpPr>
        <p:spPr>
          <a:xfrm>
            <a:off x="3962400" y="3603970"/>
            <a:ext cx="1645920" cy="64008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</a:rPr>
              <a:t>Abstract m/c instructions</a:t>
            </a:r>
            <a:endParaRPr lang="en-US" sz="2000" dirty="0">
              <a:solidFill>
                <a:schemeClr val="tx1"/>
              </a:solidFill>
            </a:endParaRPr>
          </a:p>
        </p:txBody>
      </p:sp>
      <p:cxnSp>
        <p:nvCxnSpPr>
          <p:cNvPr id="62" name="Straight Arrow Connector 61"/>
          <p:cNvCxnSpPr>
            <a:stCxn id="59" idx="2"/>
            <a:endCxn id="61" idx="0"/>
          </p:cNvCxnSpPr>
          <p:nvPr/>
        </p:nvCxnSpPr>
        <p:spPr>
          <a:xfrm flipH="1">
            <a:off x="4785360" y="2935176"/>
            <a:ext cx="8890" cy="668794"/>
          </a:xfrm>
          <a:prstGeom prst="straightConnector1">
            <a:avLst/>
          </a:prstGeom>
          <a:ln>
            <a:tailEnd type="arrow" w="lg" len="lg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pSp>
        <p:nvGrpSpPr>
          <p:cNvPr id="65" name="Group 64"/>
          <p:cNvGrpSpPr/>
          <p:nvPr/>
        </p:nvGrpSpPr>
        <p:grpSpPr>
          <a:xfrm>
            <a:off x="3962400" y="5014396"/>
            <a:ext cx="1646554" cy="982254"/>
            <a:chOff x="2830037" y="1532346"/>
            <a:chExt cx="1646554" cy="982254"/>
          </a:xfrm>
        </p:grpSpPr>
        <p:sp>
          <p:nvSpPr>
            <p:cNvPr id="66" name="Rectangle 65"/>
            <p:cNvSpPr>
              <a:spLocks/>
            </p:cNvSpPr>
            <p:nvPr/>
          </p:nvSpPr>
          <p:spPr>
            <a:xfrm>
              <a:off x="2830037" y="1532346"/>
              <a:ext cx="1645920" cy="403133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 smtClean="0">
                  <a:solidFill>
                    <a:schemeClr val="tx1"/>
                  </a:solidFill>
                </a:rPr>
                <a:t>Interpreter</a:t>
              </a:r>
              <a:endParaRPr lang="en-US" sz="2000" dirty="0">
                <a:solidFill>
                  <a:schemeClr val="tx1"/>
                </a:solidFill>
              </a:endParaRPr>
            </a:p>
          </p:txBody>
        </p:sp>
        <p:sp>
          <p:nvSpPr>
            <p:cNvPr id="67" name="Rectangle 66"/>
            <p:cNvSpPr>
              <a:spLocks/>
            </p:cNvSpPr>
            <p:nvPr/>
          </p:nvSpPr>
          <p:spPr>
            <a:xfrm>
              <a:off x="2830671" y="1904999"/>
              <a:ext cx="1645920" cy="60960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600" dirty="0" smtClean="0">
                  <a:solidFill>
                    <a:schemeClr val="tx1"/>
                  </a:solidFill>
                </a:rPr>
                <a:t>Fetch</a:t>
              </a:r>
            </a:p>
            <a:p>
              <a:r>
                <a:rPr lang="en-US" sz="1600" dirty="0" smtClean="0">
                  <a:solidFill>
                    <a:schemeClr val="tx1"/>
                  </a:solidFill>
                </a:rPr>
                <a:t>Execute</a:t>
              </a:r>
              <a:endParaRPr lang="en-US" sz="1600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74" name="Straight Arrow Connector 73"/>
          <p:cNvCxnSpPr>
            <a:stCxn id="61" idx="2"/>
            <a:endCxn id="66" idx="0"/>
          </p:cNvCxnSpPr>
          <p:nvPr/>
        </p:nvCxnSpPr>
        <p:spPr>
          <a:xfrm>
            <a:off x="4785360" y="4244050"/>
            <a:ext cx="0" cy="770346"/>
          </a:xfrm>
          <a:prstGeom prst="straightConnector1">
            <a:avLst/>
          </a:prstGeom>
          <a:ln>
            <a:tailEnd type="arrow" w="lg" len="lg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8" name="TextBox 77"/>
          <p:cNvSpPr txBox="1"/>
          <p:nvPr/>
        </p:nvSpPr>
        <p:spPr>
          <a:xfrm>
            <a:off x="2819400" y="6019800"/>
            <a:ext cx="381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 smtClean="0"/>
              <a:t>Figure 6.18</a:t>
            </a:r>
            <a:endParaRPr lang="en-US" sz="1800" dirty="0"/>
          </a:p>
        </p:txBody>
      </p:sp>
      <p:sp>
        <p:nvSpPr>
          <p:cNvPr id="14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6" name="section3"/>
          <p:cNvSpPr/>
          <p:nvPr/>
        </p:nvSpPr>
        <p:spPr>
          <a:xfrm>
            <a:off x="1270000" y="0"/>
            <a:ext cx="132458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Application Types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7" name="section4"/>
          <p:cNvSpPr/>
          <p:nvPr/>
        </p:nvSpPr>
        <p:spPr>
          <a:xfrm>
            <a:off x="2590800" y="0"/>
            <a:ext cx="2206717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Transaction Processing Systems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8" name="section5"/>
          <p:cNvSpPr/>
          <p:nvPr/>
        </p:nvSpPr>
        <p:spPr>
          <a:xfrm>
            <a:off x="4800600" y="0"/>
            <a:ext cx="2361112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Language Processing Systems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9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PB"/>
          <p:cNvSpPr/>
          <p:nvPr/>
        </p:nvSpPr>
        <p:spPr>
          <a:xfrm>
            <a:off x="12700" y="6718300"/>
            <a:ext cx="47117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11 of 18</a:t>
            </a:r>
            <a:endParaRPr lang="en-US" sz="1400" b="1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569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Language processing components</a:t>
            </a:r>
          </a:p>
        </p:txBody>
      </p:sp>
      <p:sp>
        <p:nvSpPr>
          <p:cNvPr id="61444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Lexical </a:t>
            </a:r>
            <a:r>
              <a:rPr lang="en-US" dirty="0" smtClean="0"/>
              <a:t>analyzer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Symbol </a:t>
            </a:r>
            <a:r>
              <a:rPr lang="en-US" dirty="0" smtClean="0"/>
              <a:t>table</a:t>
            </a:r>
          </a:p>
          <a:p>
            <a:endParaRPr lang="en-US" dirty="0" smtClean="0"/>
          </a:p>
          <a:p>
            <a:r>
              <a:rPr lang="en-US" dirty="0" smtClean="0"/>
              <a:t>Syntax analyzer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Syntax </a:t>
            </a:r>
            <a:r>
              <a:rPr lang="en-US" dirty="0" smtClean="0"/>
              <a:t>tree</a:t>
            </a:r>
          </a:p>
          <a:p>
            <a:endParaRPr lang="en-US" dirty="0" smtClean="0"/>
          </a:p>
          <a:p>
            <a:r>
              <a:rPr lang="en-US" dirty="0" smtClean="0"/>
              <a:t>Semantic analyzer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Code </a:t>
            </a:r>
            <a:r>
              <a:rPr lang="en-US" dirty="0" smtClean="0"/>
              <a:t>generator</a:t>
            </a:r>
          </a:p>
        </p:txBody>
      </p:sp>
      <p:sp>
        <p:nvSpPr>
          <p:cNvPr id="6144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A2E676B-E4FD-4990-AD27-6042AD8B6335}" type="slidenum">
              <a:rPr lang="ar-SA" smtClean="0"/>
              <a:pPr/>
              <a:t>12</a:t>
            </a:fld>
            <a:endParaRPr lang="en-US" smtClean="0"/>
          </a:p>
        </p:txBody>
      </p:sp>
      <p:sp>
        <p:nvSpPr>
          <p:cNvPr id="14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6" name="section3"/>
          <p:cNvSpPr/>
          <p:nvPr/>
        </p:nvSpPr>
        <p:spPr>
          <a:xfrm>
            <a:off x="1270000" y="0"/>
            <a:ext cx="132458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Application Types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7" name="section4"/>
          <p:cNvSpPr/>
          <p:nvPr/>
        </p:nvSpPr>
        <p:spPr>
          <a:xfrm>
            <a:off x="2590800" y="0"/>
            <a:ext cx="2206717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Transaction Processing Systems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8" name="section5"/>
          <p:cNvSpPr/>
          <p:nvPr/>
        </p:nvSpPr>
        <p:spPr>
          <a:xfrm>
            <a:off x="4800600" y="0"/>
            <a:ext cx="2361112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Language Processing Systems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9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PB"/>
          <p:cNvSpPr/>
          <p:nvPr/>
        </p:nvSpPr>
        <p:spPr>
          <a:xfrm>
            <a:off x="12700" y="6718300"/>
            <a:ext cx="51435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12 of 18</a:t>
            </a:r>
            <a:endParaRPr lang="en-US" sz="1400" b="1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1944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Data-flow model of a compiler</a:t>
            </a:r>
          </a:p>
        </p:txBody>
      </p:sp>
      <p:sp>
        <p:nvSpPr>
          <p:cNvPr id="6246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21E90C5B-9945-44B9-AA7A-450FF03F9645}" type="slidenum">
              <a:rPr lang="ar-SA" smtClean="0"/>
              <a:pPr/>
              <a:t>13</a:t>
            </a:fld>
            <a:endParaRPr lang="en-US" smtClean="0"/>
          </a:p>
        </p:txBody>
      </p:sp>
      <p:sp>
        <p:nvSpPr>
          <p:cNvPr id="6" name="Rounded Rectangle 5"/>
          <p:cNvSpPr/>
          <p:nvPr/>
        </p:nvSpPr>
        <p:spPr>
          <a:xfrm>
            <a:off x="1219200" y="4419600"/>
            <a:ext cx="1447800" cy="609600"/>
          </a:xfrm>
          <a:prstGeom prst="roundRect">
            <a:avLst>
              <a:gd name="adj" fmla="val 48148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Lexical </a:t>
            </a:r>
            <a:r>
              <a:rPr lang="en-US" sz="1400" dirty="0" err="1" smtClean="0">
                <a:solidFill>
                  <a:schemeClr val="tx1"/>
                </a:solidFill>
              </a:rPr>
              <a:t>Analyser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3044190" y="4419600"/>
            <a:ext cx="1447800" cy="609600"/>
          </a:xfrm>
          <a:prstGeom prst="roundRect">
            <a:avLst>
              <a:gd name="adj" fmla="val 48148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Semantic analysis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4991100" y="4419600"/>
            <a:ext cx="1447800" cy="609600"/>
          </a:xfrm>
          <a:prstGeom prst="roundRect">
            <a:avLst>
              <a:gd name="adj" fmla="val 48148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Semantic analysis</a:t>
            </a:r>
            <a:endParaRPr lang="en-US" sz="1400" dirty="0">
              <a:solidFill>
                <a:schemeClr val="tx1"/>
              </a:solidFill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3971290" y="1881850"/>
            <a:ext cx="1647667" cy="1166150"/>
            <a:chOff x="2828290" y="1295400"/>
            <a:chExt cx="1647667" cy="1166150"/>
          </a:xfrm>
        </p:grpSpPr>
        <p:sp>
          <p:nvSpPr>
            <p:cNvPr id="13" name="Rectangle 12"/>
            <p:cNvSpPr>
              <a:spLocks/>
            </p:cNvSpPr>
            <p:nvPr/>
          </p:nvSpPr>
          <p:spPr>
            <a:xfrm>
              <a:off x="2830037" y="1295400"/>
              <a:ext cx="1645920" cy="64008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 smtClean="0">
                  <a:solidFill>
                    <a:schemeClr val="tx1"/>
                  </a:solidFill>
                </a:rPr>
                <a:t>Symbol table</a:t>
              </a:r>
              <a:endParaRPr lang="en-US" sz="2000" dirty="0">
                <a:solidFill>
                  <a:schemeClr val="tx1"/>
                </a:solidFill>
              </a:endParaRPr>
            </a:p>
          </p:txBody>
        </p:sp>
        <p:sp>
          <p:nvSpPr>
            <p:cNvPr id="14" name="Rectangle 13"/>
            <p:cNvSpPr>
              <a:spLocks/>
            </p:cNvSpPr>
            <p:nvPr/>
          </p:nvSpPr>
          <p:spPr>
            <a:xfrm>
              <a:off x="2828290" y="1904999"/>
              <a:ext cx="1645920" cy="55655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>
                  <a:solidFill>
                    <a:schemeClr val="tx1"/>
                  </a:solidFill>
                </a:rPr>
                <a:t>Syntax tree</a:t>
              </a:r>
              <a:endParaRPr lang="en-US" sz="1600" dirty="0">
                <a:solidFill>
                  <a:schemeClr val="tx1"/>
                </a:solidFill>
              </a:endParaRPr>
            </a:p>
          </p:txBody>
        </p:sp>
      </p:grpSp>
      <p:sp>
        <p:nvSpPr>
          <p:cNvPr id="15" name="Rounded Rectangle 14"/>
          <p:cNvSpPr/>
          <p:nvPr/>
        </p:nvSpPr>
        <p:spPr>
          <a:xfrm>
            <a:off x="6896100" y="4419600"/>
            <a:ext cx="1447800" cy="609600"/>
          </a:xfrm>
          <a:prstGeom prst="roundRect">
            <a:avLst>
              <a:gd name="adj" fmla="val 48148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Code generation</a:t>
            </a:r>
            <a:endParaRPr lang="en-US" sz="1400" dirty="0">
              <a:solidFill>
                <a:schemeClr val="tx1"/>
              </a:solidFill>
            </a:endParaRPr>
          </a:p>
        </p:txBody>
      </p:sp>
      <p:cxnSp>
        <p:nvCxnSpPr>
          <p:cNvPr id="16" name="Straight Arrow Connector 15"/>
          <p:cNvCxnSpPr>
            <a:stCxn id="6" idx="3"/>
            <a:endCxn id="7" idx="1"/>
          </p:cNvCxnSpPr>
          <p:nvPr/>
        </p:nvCxnSpPr>
        <p:spPr>
          <a:xfrm>
            <a:off x="2667000" y="4724400"/>
            <a:ext cx="377190" cy="0"/>
          </a:xfrm>
          <a:prstGeom prst="straightConnector1">
            <a:avLst/>
          </a:prstGeom>
          <a:ln>
            <a:tailEnd type="arrow" w="lg" len="lg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>
            <a:stCxn id="7" idx="3"/>
            <a:endCxn id="8" idx="1"/>
          </p:cNvCxnSpPr>
          <p:nvPr/>
        </p:nvCxnSpPr>
        <p:spPr>
          <a:xfrm>
            <a:off x="4491990" y="4724400"/>
            <a:ext cx="499110" cy="0"/>
          </a:xfrm>
          <a:prstGeom prst="straightConnector1">
            <a:avLst/>
          </a:prstGeom>
          <a:ln>
            <a:tailEnd type="arrow" w="lg" len="lg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>
            <a:stCxn id="8" idx="3"/>
            <a:endCxn id="15" idx="1"/>
          </p:cNvCxnSpPr>
          <p:nvPr/>
        </p:nvCxnSpPr>
        <p:spPr>
          <a:xfrm>
            <a:off x="6438900" y="4724400"/>
            <a:ext cx="457200" cy="0"/>
          </a:xfrm>
          <a:prstGeom prst="straightConnector1">
            <a:avLst/>
          </a:prstGeom>
          <a:ln>
            <a:tailEnd type="arrow" w="lg" len="lg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5" name="Straight Arrow Connector 94"/>
          <p:cNvCxnSpPr>
            <a:stCxn id="6" idx="0"/>
            <a:endCxn id="13" idx="1"/>
          </p:cNvCxnSpPr>
          <p:nvPr/>
        </p:nvCxnSpPr>
        <p:spPr>
          <a:xfrm rot="5400000" flipH="1" flipV="1">
            <a:off x="1849213" y="2295777"/>
            <a:ext cx="2217710" cy="2029937"/>
          </a:xfrm>
          <a:prstGeom prst="bentConnector2">
            <a:avLst/>
          </a:prstGeom>
          <a:ln>
            <a:tailEnd type="arrow" w="lg" len="lg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8" name="Straight Arrow Connector 94"/>
          <p:cNvCxnSpPr>
            <a:stCxn id="13" idx="3"/>
            <a:endCxn id="15" idx="0"/>
          </p:cNvCxnSpPr>
          <p:nvPr/>
        </p:nvCxnSpPr>
        <p:spPr>
          <a:xfrm>
            <a:off x="5618957" y="2201890"/>
            <a:ext cx="2001043" cy="2217710"/>
          </a:xfrm>
          <a:prstGeom prst="bentConnector2">
            <a:avLst/>
          </a:prstGeom>
          <a:ln>
            <a:headEnd type="arrow" w="lg" len="lg"/>
            <a:tailEnd type="arrow" w="lg" len="lg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1" name="Straight Arrow Connector 94"/>
          <p:cNvCxnSpPr>
            <a:stCxn id="14" idx="2"/>
            <a:endCxn id="7" idx="0"/>
          </p:cNvCxnSpPr>
          <p:nvPr/>
        </p:nvCxnSpPr>
        <p:spPr>
          <a:xfrm flipH="1">
            <a:off x="3768090" y="3048000"/>
            <a:ext cx="1026160" cy="1371600"/>
          </a:xfrm>
          <a:prstGeom prst="straightConnector1">
            <a:avLst/>
          </a:prstGeom>
          <a:ln>
            <a:headEnd type="arrow" w="lg" len="lg"/>
            <a:tailEnd type="arrow" w="lg" len="lg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4" name="Straight Arrow Connector 94"/>
          <p:cNvCxnSpPr>
            <a:stCxn id="14" idx="2"/>
            <a:endCxn id="8" idx="0"/>
          </p:cNvCxnSpPr>
          <p:nvPr/>
        </p:nvCxnSpPr>
        <p:spPr>
          <a:xfrm>
            <a:off x="4794250" y="3048000"/>
            <a:ext cx="920750" cy="1371600"/>
          </a:xfrm>
          <a:prstGeom prst="straightConnector1">
            <a:avLst/>
          </a:prstGeom>
          <a:ln>
            <a:headEnd type="arrow" w="lg" len="lg"/>
            <a:tailEnd type="arrow" w="lg" len="lg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7" name="TextBox 106"/>
          <p:cNvSpPr txBox="1"/>
          <p:nvPr/>
        </p:nvSpPr>
        <p:spPr>
          <a:xfrm>
            <a:off x="2819400" y="5181600"/>
            <a:ext cx="381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 smtClean="0"/>
              <a:t>Figure 6.19</a:t>
            </a:r>
            <a:endParaRPr lang="en-US" sz="1800" dirty="0"/>
          </a:p>
        </p:txBody>
      </p:sp>
      <p:sp>
        <p:nvSpPr>
          <p:cNvPr id="24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6" name="section3"/>
          <p:cNvSpPr/>
          <p:nvPr/>
        </p:nvSpPr>
        <p:spPr>
          <a:xfrm>
            <a:off x="1270000" y="0"/>
            <a:ext cx="132458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Application Types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7" name="section4"/>
          <p:cNvSpPr/>
          <p:nvPr/>
        </p:nvSpPr>
        <p:spPr>
          <a:xfrm>
            <a:off x="2590800" y="0"/>
            <a:ext cx="2206717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Transaction Processing Systems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8" name="section5"/>
          <p:cNvSpPr/>
          <p:nvPr/>
        </p:nvSpPr>
        <p:spPr>
          <a:xfrm>
            <a:off x="4800600" y="0"/>
            <a:ext cx="2361112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Language Processing Systems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9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PB"/>
          <p:cNvSpPr/>
          <p:nvPr/>
        </p:nvSpPr>
        <p:spPr>
          <a:xfrm>
            <a:off x="12700" y="6718300"/>
            <a:ext cx="55753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13 of 18</a:t>
            </a:r>
            <a:endParaRPr lang="en-US" sz="1400" b="1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2925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Repository model of a compiler</a:t>
            </a:r>
          </a:p>
        </p:txBody>
      </p:sp>
      <p:sp>
        <p:nvSpPr>
          <p:cNvPr id="6349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9BB09244-D2AF-4BA0-96BF-68D6EC08CED5}" type="slidenum">
              <a:rPr lang="ar-SA" smtClean="0"/>
              <a:pPr/>
              <a:t>14</a:t>
            </a:fld>
            <a:endParaRPr lang="en-US" smtClean="0"/>
          </a:p>
        </p:txBody>
      </p:sp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847528" y="1676400"/>
            <a:ext cx="7610672" cy="4178300"/>
            <a:chOff x="723" y="1397"/>
            <a:chExt cx="4290" cy="2291"/>
          </a:xfrm>
        </p:grpSpPr>
        <p:sp>
          <p:nvSpPr>
            <p:cNvPr id="3" name="AutoShape 3"/>
            <p:cNvSpPr>
              <a:spLocks noChangeAspect="1" noChangeArrowheads="1" noTextEdit="1"/>
            </p:cNvSpPr>
            <p:nvPr/>
          </p:nvSpPr>
          <p:spPr bwMode="auto">
            <a:xfrm>
              <a:off x="723" y="1397"/>
              <a:ext cx="4290" cy="2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" name="Rectangle 5"/>
            <p:cNvSpPr>
              <a:spLocks noChangeArrowheads="1"/>
            </p:cNvSpPr>
            <p:nvPr/>
          </p:nvSpPr>
          <p:spPr bwMode="auto">
            <a:xfrm>
              <a:off x="723" y="1397"/>
              <a:ext cx="4290" cy="2291"/>
            </a:xfrm>
            <a:prstGeom prst="rect">
              <a:avLst/>
            </a:prstGeom>
            <a:noFill/>
            <a:ln w="0">
              <a:solidFill>
                <a:srgbClr val="FFFFF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" name="Rectangle 6"/>
            <p:cNvSpPr>
              <a:spLocks noChangeArrowheads="1"/>
            </p:cNvSpPr>
            <p:nvPr/>
          </p:nvSpPr>
          <p:spPr bwMode="auto">
            <a:xfrm>
              <a:off x="1854" y="2249"/>
              <a:ext cx="1969" cy="1424"/>
            </a:xfrm>
            <a:prstGeom prst="rect">
              <a:avLst/>
            </a:prstGeom>
            <a:solidFill>
              <a:srgbClr val="8FD8F6"/>
            </a:solidFill>
            <a:ln w="15">
              <a:solidFill>
                <a:srgbClr val="8FD8F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AutoShape 7"/>
            <p:cNvSpPr>
              <a:spLocks noChangeArrowheads="1"/>
            </p:cNvSpPr>
            <p:nvPr/>
          </p:nvSpPr>
          <p:spPr bwMode="auto">
            <a:xfrm>
              <a:off x="2515" y="1456"/>
              <a:ext cx="720" cy="367"/>
            </a:xfrm>
            <a:prstGeom prst="roundRect">
              <a:avLst>
                <a:gd name="adj" fmla="val 48000"/>
              </a:avLst>
            </a:prstGeom>
            <a:solidFill>
              <a:srgbClr val="00AF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AutoShape 8"/>
            <p:cNvSpPr>
              <a:spLocks noChangeArrowheads="1"/>
            </p:cNvSpPr>
            <p:nvPr/>
          </p:nvSpPr>
          <p:spPr bwMode="auto">
            <a:xfrm>
              <a:off x="2515" y="1456"/>
              <a:ext cx="735" cy="382"/>
            </a:xfrm>
            <a:prstGeom prst="roundRect">
              <a:avLst>
                <a:gd name="adj" fmla="val 46153"/>
              </a:avLst>
            </a:prstGeom>
            <a:noFill/>
            <a:ln w="15">
              <a:solidFill>
                <a:srgbClr val="00AFE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AutoShape 9"/>
            <p:cNvSpPr>
              <a:spLocks noChangeArrowheads="1"/>
            </p:cNvSpPr>
            <p:nvPr/>
          </p:nvSpPr>
          <p:spPr bwMode="auto">
            <a:xfrm>
              <a:off x="1575" y="1456"/>
              <a:ext cx="705" cy="367"/>
            </a:xfrm>
            <a:prstGeom prst="roundRect">
              <a:avLst>
                <a:gd name="adj" fmla="val 48000"/>
              </a:avLst>
            </a:prstGeom>
            <a:solidFill>
              <a:srgbClr val="00AF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AutoShape 10"/>
            <p:cNvSpPr>
              <a:spLocks noChangeArrowheads="1"/>
            </p:cNvSpPr>
            <p:nvPr/>
          </p:nvSpPr>
          <p:spPr bwMode="auto">
            <a:xfrm>
              <a:off x="1575" y="1456"/>
              <a:ext cx="720" cy="382"/>
            </a:xfrm>
            <a:prstGeom prst="roundRect">
              <a:avLst>
                <a:gd name="adj" fmla="val 46153"/>
              </a:avLst>
            </a:prstGeom>
            <a:noFill/>
            <a:ln w="15">
              <a:solidFill>
                <a:srgbClr val="00AFE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AutoShape 11"/>
            <p:cNvSpPr>
              <a:spLocks noChangeArrowheads="1"/>
            </p:cNvSpPr>
            <p:nvPr/>
          </p:nvSpPr>
          <p:spPr bwMode="auto">
            <a:xfrm>
              <a:off x="3470" y="1456"/>
              <a:ext cx="720" cy="367"/>
            </a:xfrm>
            <a:prstGeom prst="roundRect">
              <a:avLst>
                <a:gd name="adj" fmla="val 48000"/>
              </a:avLst>
            </a:prstGeom>
            <a:solidFill>
              <a:srgbClr val="00AF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AutoShape 12"/>
            <p:cNvSpPr>
              <a:spLocks noChangeArrowheads="1"/>
            </p:cNvSpPr>
            <p:nvPr/>
          </p:nvSpPr>
          <p:spPr bwMode="auto">
            <a:xfrm>
              <a:off x="3470" y="1456"/>
              <a:ext cx="735" cy="382"/>
            </a:xfrm>
            <a:prstGeom prst="roundRect">
              <a:avLst>
                <a:gd name="adj" fmla="val 46153"/>
              </a:avLst>
            </a:prstGeom>
            <a:noFill/>
            <a:ln w="15">
              <a:solidFill>
                <a:srgbClr val="00AFE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Rectangle 13"/>
            <p:cNvSpPr>
              <a:spLocks noChangeArrowheads="1"/>
            </p:cNvSpPr>
            <p:nvPr/>
          </p:nvSpPr>
          <p:spPr bwMode="auto">
            <a:xfrm>
              <a:off x="2045" y="2366"/>
              <a:ext cx="720" cy="367"/>
            </a:xfrm>
            <a:prstGeom prst="rect">
              <a:avLst/>
            </a:prstGeom>
            <a:solidFill>
              <a:srgbClr val="00AF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Rectangle 14"/>
            <p:cNvSpPr>
              <a:spLocks noChangeArrowheads="1"/>
            </p:cNvSpPr>
            <p:nvPr/>
          </p:nvSpPr>
          <p:spPr bwMode="auto">
            <a:xfrm>
              <a:off x="2045" y="2366"/>
              <a:ext cx="735" cy="382"/>
            </a:xfrm>
            <a:prstGeom prst="rect">
              <a:avLst/>
            </a:prstGeom>
            <a:noFill/>
            <a:ln w="15">
              <a:solidFill>
                <a:srgbClr val="00AFE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Rectangle 15"/>
            <p:cNvSpPr>
              <a:spLocks noChangeArrowheads="1"/>
            </p:cNvSpPr>
            <p:nvPr/>
          </p:nvSpPr>
          <p:spPr bwMode="auto">
            <a:xfrm>
              <a:off x="3000" y="2366"/>
              <a:ext cx="705" cy="367"/>
            </a:xfrm>
            <a:prstGeom prst="rect">
              <a:avLst/>
            </a:prstGeom>
            <a:solidFill>
              <a:srgbClr val="00AF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Rectangle 16"/>
            <p:cNvSpPr>
              <a:spLocks noChangeArrowheads="1"/>
            </p:cNvSpPr>
            <p:nvPr/>
          </p:nvSpPr>
          <p:spPr bwMode="auto">
            <a:xfrm>
              <a:off x="3000" y="2366"/>
              <a:ext cx="720" cy="382"/>
            </a:xfrm>
            <a:prstGeom prst="rect">
              <a:avLst/>
            </a:prstGeom>
            <a:noFill/>
            <a:ln w="15">
              <a:solidFill>
                <a:srgbClr val="00AFE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Rectangle 17"/>
            <p:cNvSpPr>
              <a:spLocks noChangeArrowheads="1"/>
            </p:cNvSpPr>
            <p:nvPr/>
          </p:nvSpPr>
          <p:spPr bwMode="auto">
            <a:xfrm>
              <a:off x="2045" y="2968"/>
              <a:ext cx="720" cy="353"/>
            </a:xfrm>
            <a:prstGeom prst="rect">
              <a:avLst/>
            </a:prstGeom>
            <a:solidFill>
              <a:srgbClr val="00AF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Rectangle 18"/>
            <p:cNvSpPr>
              <a:spLocks noChangeArrowheads="1"/>
            </p:cNvSpPr>
            <p:nvPr/>
          </p:nvSpPr>
          <p:spPr bwMode="auto">
            <a:xfrm>
              <a:off x="2045" y="2968"/>
              <a:ext cx="735" cy="368"/>
            </a:xfrm>
            <a:prstGeom prst="rect">
              <a:avLst/>
            </a:prstGeom>
            <a:noFill/>
            <a:ln w="15">
              <a:solidFill>
                <a:srgbClr val="00AFE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Rectangle 19"/>
            <p:cNvSpPr>
              <a:spLocks noChangeArrowheads="1"/>
            </p:cNvSpPr>
            <p:nvPr/>
          </p:nvSpPr>
          <p:spPr bwMode="auto">
            <a:xfrm>
              <a:off x="3000" y="2968"/>
              <a:ext cx="705" cy="353"/>
            </a:xfrm>
            <a:prstGeom prst="rect">
              <a:avLst/>
            </a:prstGeom>
            <a:solidFill>
              <a:srgbClr val="00AF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Rectangle 20"/>
            <p:cNvSpPr>
              <a:spLocks noChangeArrowheads="1"/>
            </p:cNvSpPr>
            <p:nvPr/>
          </p:nvSpPr>
          <p:spPr bwMode="auto">
            <a:xfrm>
              <a:off x="3000" y="2968"/>
              <a:ext cx="720" cy="368"/>
            </a:xfrm>
            <a:prstGeom prst="rect">
              <a:avLst/>
            </a:prstGeom>
            <a:noFill/>
            <a:ln w="15">
              <a:solidFill>
                <a:srgbClr val="00AFE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AutoShape 21"/>
            <p:cNvSpPr>
              <a:spLocks noChangeArrowheads="1"/>
            </p:cNvSpPr>
            <p:nvPr/>
          </p:nvSpPr>
          <p:spPr bwMode="auto">
            <a:xfrm>
              <a:off x="782" y="2366"/>
              <a:ext cx="705" cy="367"/>
            </a:xfrm>
            <a:prstGeom prst="roundRect">
              <a:avLst>
                <a:gd name="adj" fmla="val 48000"/>
              </a:avLst>
            </a:prstGeom>
            <a:solidFill>
              <a:srgbClr val="00AF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AutoShape 22"/>
            <p:cNvSpPr>
              <a:spLocks noChangeArrowheads="1"/>
            </p:cNvSpPr>
            <p:nvPr/>
          </p:nvSpPr>
          <p:spPr bwMode="auto">
            <a:xfrm>
              <a:off x="782" y="2366"/>
              <a:ext cx="720" cy="382"/>
            </a:xfrm>
            <a:prstGeom prst="roundRect">
              <a:avLst>
                <a:gd name="adj" fmla="val 46153"/>
              </a:avLst>
            </a:prstGeom>
            <a:noFill/>
            <a:ln w="15">
              <a:solidFill>
                <a:srgbClr val="00AFE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AutoShape 23"/>
            <p:cNvSpPr>
              <a:spLocks noChangeArrowheads="1"/>
            </p:cNvSpPr>
            <p:nvPr/>
          </p:nvSpPr>
          <p:spPr bwMode="auto">
            <a:xfrm>
              <a:off x="782" y="2968"/>
              <a:ext cx="705" cy="353"/>
            </a:xfrm>
            <a:prstGeom prst="roundRect">
              <a:avLst>
                <a:gd name="adj" fmla="val 50000"/>
              </a:avLst>
            </a:prstGeom>
            <a:solidFill>
              <a:srgbClr val="00AF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AutoShape 24"/>
            <p:cNvSpPr>
              <a:spLocks noChangeArrowheads="1"/>
            </p:cNvSpPr>
            <p:nvPr/>
          </p:nvSpPr>
          <p:spPr bwMode="auto">
            <a:xfrm>
              <a:off x="782" y="2968"/>
              <a:ext cx="720" cy="368"/>
            </a:xfrm>
            <a:prstGeom prst="roundRect">
              <a:avLst>
                <a:gd name="adj" fmla="val 48000"/>
              </a:avLst>
            </a:prstGeom>
            <a:noFill/>
            <a:ln w="15">
              <a:solidFill>
                <a:srgbClr val="00AFE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AutoShape 25"/>
            <p:cNvSpPr>
              <a:spLocks noChangeArrowheads="1"/>
            </p:cNvSpPr>
            <p:nvPr/>
          </p:nvSpPr>
          <p:spPr bwMode="auto">
            <a:xfrm>
              <a:off x="4278" y="2366"/>
              <a:ext cx="720" cy="367"/>
            </a:xfrm>
            <a:prstGeom prst="roundRect">
              <a:avLst>
                <a:gd name="adj" fmla="val 48000"/>
              </a:avLst>
            </a:prstGeom>
            <a:solidFill>
              <a:srgbClr val="00AF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AutoShape 26"/>
            <p:cNvSpPr>
              <a:spLocks noChangeArrowheads="1"/>
            </p:cNvSpPr>
            <p:nvPr/>
          </p:nvSpPr>
          <p:spPr bwMode="auto">
            <a:xfrm>
              <a:off x="4278" y="2366"/>
              <a:ext cx="735" cy="382"/>
            </a:xfrm>
            <a:prstGeom prst="roundRect">
              <a:avLst>
                <a:gd name="adj" fmla="val 46153"/>
              </a:avLst>
            </a:prstGeom>
            <a:noFill/>
            <a:ln w="15">
              <a:solidFill>
                <a:srgbClr val="00AFE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AutoShape 27"/>
            <p:cNvSpPr>
              <a:spLocks noChangeArrowheads="1"/>
            </p:cNvSpPr>
            <p:nvPr/>
          </p:nvSpPr>
          <p:spPr bwMode="auto">
            <a:xfrm>
              <a:off x="4278" y="2968"/>
              <a:ext cx="720" cy="353"/>
            </a:xfrm>
            <a:prstGeom prst="roundRect">
              <a:avLst>
                <a:gd name="adj" fmla="val 50000"/>
              </a:avLst>
            </a:prstGeom>
            <a:solidFill>
              <a:srgbClr val="00AF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AutoShape 28"/>
            <p:cNvSpPr>
              <a:spLocks noChangeArrowheads="1"/>
            </p:cNvSpPr>
            <p:nvPr/>
          </p:nvSpPr>
          <p:spPr bwMode="auto">
            <a:xfrm>
              <a:off x="4278" y="2968"/>
              <a:ext cx="735" cy="368"/>
            </a:xfrm>
            <a:prstGeom prst="roundRect">
              <a:avLst>
                <a:gd name="adj" fmla="val 48000"/>
              </a:avLst>
            </a:prstGeom>
            <a:noFill/>
            <a:ln w="15">
              <a:solidFill>
                <a:srgbClr val="00AFE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AutoShape 29"/>
            <p:cNvSpPr>
              <a:spLocks noChangeArrowheads="1"/>
            </p:cNvSpPr>
            <p:nvPr/>
          </p:nvSpPr>
          <p:spPr bwMode="auto">
            <a:xfrm>
              <a:off x="2486" y="1412"/>
              <a:ext cx="705" cy="367"/>
            </a:xfrm>
            <a:prstGeom prst="roundRect">
              <a:avLst>
                <a:gd name="adj" fmla="val 48000"/>
              </a:avLst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AutoShape 30"/>
            <p:cNvSpPr>
              <a:spLocks noChangeArrowheads="1"/>
            </p:cNvSpPr>
            <p:nvPr/>
          </p:nvSpPr>
          <p:spPr bwMode="auto">
            <a:xfrm>
              <a:off x="2486" y="1412"/>
              <a:ext cx="720" cy="382"/>
            </a:xfrm>
            <a:prstGeom prst="roundRect">
              <a:avLst>
                <a:gd name="adj" fmla="val 46153"/>
              </a:avLst>
            </a:prstGeom>
            <a:noFill/>
            <a:ln w="15">
              <a:solidFill>
                <a:srgbClr val="0083D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Rectangle 31"/>
            <p:cNvSpPr>
              <a:spLocks noChangeArrowheads="1"/>
            </p:cNvSpPr>
            <p:nvPr/>
          </p:nvSpPr>
          <p:spPr bwMode="auto">
            <a:xfrm>
              <a:off x="2662" y="1442"/>
              <a:ext cx="103" cy="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5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Formata Regular" charset="0"/>
                  <a:cs typeface="Formata Regular" charset="0"/>
                </a:rPr>
                <a:t>S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" name="Rectangle 32"/>
            <p:cNvSpPr>
              <a:spLocks noChangeArrowheads="1"/>
            </p:cNvSpPr>
            <p:nvPr/>
          </p:nvSpPr>
          <p:spPr bwMode="auto">
            <a:xfrm>
              <a:off x="2736" y="1442"/>
              <a:ext cx="323" cy="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5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Formata Regular" charset="0"/>
                  <a:cs typeface="Arial" pitchFamily="34" charset="0"/>
                </a:rPr>
                <a:t>yntax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3488" name="Rectangle 33"/>
            <p:cNvSpPr>
              <a:spLocks noChangeArrowheads="1"/>
            </p:cNvSpPr>
            <p:nvPr/>
          </p:nvSpPr>
          <p:spPr bwMode="auto">
            <a:xfrm>
              <a:off x="2618" y="1574"/>
              <a:ext cx="250" cy="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5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Formata Regular" charset="0"/>
                  <a:cs typeface="Arial" pitchFamily="34" charset="0"/>
                </a:rPr>
                <a:t>anal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3489" name="Rectangle 34"/>
            <p:cNvSpPr>
              <a:spLocks noChangeArrowheads="1"/>
            </p:cNvSpPr>
            <p:nvPr/>
          </p:nvSpPr>
          <p:spPr bwMode="auto">
            <a:xfrm>
              <a:off x="2839" y="1574"/>
              <a:ext cx="264" cy="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5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Formata Regular" charset="0"/>
                  <a:cs typeface="Arial" pitchFamily="34" charset="0"/>
                </a:rPr>
                <a:t>yser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3493" name="AutoShape 35"/>
            <p:cNvSpPr>
              <a:spLocks noChangeArrowheads="1"/>
            </p:cNvSpPr>
            <p:nvPr/>
          </p:nvSpPr>
          <p:spPr bwMode="auto">
            <a:xfrm>
              <a:off x="1531" y="1412"/>
              <a:ext cx="705" cy="367"/>
            </a:xfrm>
            <a:prstGeom prst="roundRect">
              <a:avLst>
                <a:gd name="adj" fmla="val 48000"/>
              </a:avLst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494" name="AutoShape 36"/>
            <p:cNvSpPr>
              <a:spLocks noChangeArrowheads="1"/>
            </p:cNvSpPr>
            <p:nvPr/>
          </p:nvSpPr>
          <p:spPr bwMode="auto">
            <a:xfrm>
              <a:off x="1531" y="1412"/>
              <a:ext cx="720" cy="382"/>
            </a:xfrm>
            <a:prstGeom prst="roundRect">
              <a:avLst>
                <a:gd name="adj" fmla="val 46153"/>
              </a:avLst>
            </a:prstGeom>
            <a:noFill/>
            <a:ln w="15">
              <a:solidFill>
                <a:srgbClr val="0083D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495" name="Rectangle 37"/>
            <p:cNvSpPr>
              <a:spLocks noChangeArrowheads="1"/>
            </p:cNvSpPr>
            <p:nvPr/>
          </p:nvSpPr>
          <p:spPr bwMode="auto">
            <a:xfrm>
              <a:off x="1707" y="1442"/>
              <a:ext cx="176" cy="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5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Formata Regular" charset="0"/>
                  <a:cs typeface="Arial" pitchFamily="34" charset="0"/>
                </a:rPr>
                <a:t>Le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3496" name="Rectangle 38"/>
            <p:cNvSpPr>
              <a:spLocks noChangeArrowheads="1"/>
            </p:cNvSpPr>
            <p:nvPr/>
          </p:nvSpPr>
          <p:spPr bwMode="auto">
            <a:xfrm>
              <a:off x="1825" y="1442"/>
              <a:ext cx="279" cy="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5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Formata Regular" charset="0"/>
                  <a:cs typeface="Arial" pitchFamily="34" charset="0"/>
                </a:rPr>
                <a:t>xical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3497" name="Rectangle 39"/>
            <p:cNvSpPr>
              <a:spLocks noChangeArrowheads="1"/>
            </p:cNvSpPr>
            <p:nvPr/>
          </p:nvSpPr>
          <p:spPr bwMode="auto">
            <a:xfrm>
              <a:off x="1678" y="1574"/>
              <a:ext cx="250" cy="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5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Formata Regular" charset="0"/>
                  <a:cs typeface="Arial" pitchFamily="34" charset="0"/>
                </a:rPr>
                <a:t>anal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3498" name="Rectangle 40"/>
            <p:cNvSpPr>
              <a:spLocks noChangeArrowheads="1"/>
            </p:cNvSpPr>
            <p:nvPr/>
          </p:nvSpPr>
          <p:spPr bwMode="auto">
            <a:xfrm>
              <a:off x="1884" y="1574"/>
              <a:ext cx="264" cy="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5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Formata Regular" charset="0"/>
                  <a:cs typeface="Arial" pitchFamily="34" charset="0"/>
                </a:rPr>
                <a:t>yser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3499" name="AutoShape 41"/>
            <p:cNvSpPr>
              <a:spLocks noChangeArrowheads="1"/>
            </p:cNvSpPr>
            <p:nvPr/>
          </p:nvSpPr>
          <p:spPr bwMode="auto">
            <a:xfrm>
              <a:off x="3426" y="1412"/>
              <a:ext cx="720" cy="367"/>
            </a:xfrm>
            <a:prstGeom prst="roundRect">
              <a:avLst>
                <a:gd name="adj" fmla="val 48000"/>
              </a:avLst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500" name="AutoShape 42"/>
            <p:cNvSpPr>
              <a:spLocks noChangeArrowheads="1"/>
            </p:cNvSpPr>
            <p:nvPr/>
          </p:nvSpPr>
          <p:spPr bwMode="auto">
            <a:xfrm>
              <a:off x="3426" y="1412"/>
              <a:ext cx="735" cy="382"/>
            </a:xfrm>
            <a:prstGeom prst="roundRect">
              <a:avLst>
                <a:gd name="adj" fmla="val 46153"/>
              </a:avLst>
            </a:prstGeom>
            <a:noFill/>
            <a:ln w="15">
              <a:solidFill>
                <a:srgbClr val="0083D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501" name="Rectangle 43"/>
            <p:cNvSpPr>
              <a:spLocks noChangeArrowheads="1"/>
            </p:cNvSpPr>
            <p:nvPr/>
          </p:nvSpPr>
          <p:spPr bwMode="auto">
            <a:xfrm>
              <a:off x="3544" y="1442"/>
              <a:ext cx="500" cy="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5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Formata Regular" charset="0"/>
                  <a:cs typeface="Arial" pitchFamily="34" charset="0"/>
                </a:rPr>
                <a:t>Semantic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3502" name="Rectangle 44"/>
            <p:cNvSpPr>
              <a:spLocks noChangeArrowheads="1"/>
            </p:cNvSpPr>
            <p:nvPr/>
          </p:nvSpPr>
          <p:spPr bwMode="auto">
            <a:xfrm>
              <a:off x="3573" y="1574"/>
              <a:ext cx="250" cy="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5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Formata Regular" charset="0"/>
                  <a:cs typeface="Arial" pitchFamily="34" charset="0"/>
                </a:rPr>
                <a:t>anal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3503" name="Rectangle 45"/>
            <p:cNvSpPr>
              <a:spLocks noChangeArrowheads="1"/>
            </p:cNvSpPr>
            <p:nvPr/>
          </p:nvSpPr>
          <p:spPr bwMode="auto">
            <a:xfrm>
              <a:off x="3794" y="1574"/>
              <a:ext cx="264" cy="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5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Formata Regular" charset="0"/>
                  <a:cs typeface="Arial" pitchFamily="34" charset="0"/>
                </a:rPr>
                <a:t>yser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3504" name="Rectangle 46"/>
            <p:cNvSpPr>
              <a:spLocks noChangeArrowheads="1"/>
            </p:cNvSpPr>
            <p:nvPr/>
          </p:nvSpPr>
          <p:spPr bwMode="auto">
            <a:xfrm>
              <a:off x="2001" y="2322"/>
              <a:ext cx="720" cy="36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505" name="Rectangle 47"/>
            <p:cNvSpPr>
              <a:spLocks noChangeArrowheads="1"/>
            </p:cNvSpPr>
            <p:nvPr/>
          </p:nvSpPr>
          <p:spPr bwMode="auto">
            <a:xfrm>
              <a:off x="2001" y="2322"/>
              <a:ext cx="735" cy="382"/>
            </a:xfrm>
            <a:prstGeom prst="rect">
              <a:avLst/>
            </a:prstGeom>
            <a:noFill/>
            <a:ln w="15">
              <a:solidFill>
                <a:srgbClr val="0083D7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506" name="Rectangle 48"/>
            <p:cNvSpPr>
              <a:spLocks noChangeArrowheads="1"/>
            </p:cNvSpPr>
            <p:nvPr/>
          </p:nvSpPr>
          <p:spPr bwMode="auto">
            <a:xfrm>
              <a:off x="2148" y="2352"/>
              <a:ext cx="309" cy="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5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Formata Regular" charset="0"/>
                  <a:cs typeface="Arial" pitchFamily="34" charset="0"/>
                </a:rPr>
                <a:t>Abstr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3507" name="Rectangle 49"/>
            <p:cNvSpPr>
              <a:spLocks noChangeArrowheads="1"/>
            </p:cNvSpPr>
            <p:nvPr/>
          </p:nvSpPr>
          <p:spPr bwMode="auto">
            <a:xfrm>
              <a:off x="2413" y="2352"/>
              <a:ext cx="191" cy="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5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Formata Regular" charset="0"/>
                  <a:cs typeface="Arial" pitchFamily="34" charset="0"/>
                </a:rPr>
                <a:t>act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3508" name="Rectangle 50"/>
            <p:cNvSpPr>
              <a:spLocks noChangeArrowheads="1"/>
            </p:cNvSpPr>
            <p:nvPr/>
          </p:nvSpPr>
          <p:spPr bwMode="auto">
            <a:xfrm>
              <a:off x="2075" y="2484"/>
              <a:ext cx="470" cy="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5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Formata Regular" charset="0"/>
                  <a:cs typeface="Arial" pitchFamily="34" charset="0"/>
                </a:rPr>
                <a:t>syntax tr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3509" name="Rectangle 51"/>
            <p:cNvSpPr>
              <a:spLocks noChangeArrowheads="1"/>
            </p:cNvSpPr>
            <p:nvPr/>
          </p:nvSpPr>
          <p:spPr bwMode="auto">
            <a:xfrm>
              <a:off x="2515" y="2484"/>
              <a:ext cx="162" cy="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5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Formata Regular" charset="0"/>
                  <a:cs typeface="Arial" pitchFamily="34" charset="0"/>
                </a:rPr>
                <a:t>ee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3510" name="Rectangle 52"/>
            <p:cNvSpPr>
              <a:spLocks noChangeArrowheads="1"/>
            </p:cNvSpPr>
            <p:nvPr/>
          </p:nvSpPr>
          <p:spPr bwMode="auto">
            <a:xfrm>
              <a:off x="2956" y="2322"/>
              <a:ext cx="705" cy="36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511" name="Rectangle 53"/>
            <p:cNvSpPr>
              <a:spLocks noChangeArrowheads="1"/>
            </p:cNvSpPr>
            <p:nvPr/>
          </p:nvSpPr>
          <p:spPr bwMode="auto">
            <a:xfrm>
              <a:off x="2956" y="2322"/>
              <a:ext cx="720" cy="382"/>
            </a:xfrm>
            <a:prstGeom prst="rect">
              <a:avLst/>
            </a:prstGeom>
            <a:noFill/>
            <a:ln w="15">
              <a:solidFill>
                <a:srgbClr val="0083D7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512" name="Rectangle 54"/>
            <p:cNvSpPr>
              <a:spLocks noChangeArrowheads="1"/>
            </p:cNvSpPr>
            <p:nvPr/>
          </p:nvSpPr>
          <p:spPr bwMode="auto">
            <a:xfrm>
              <a:off x="3059" y="2352"/>
              <a:ext cx="176" cy="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5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Formata Regular" charset="0"/>
                  <a:cs typeface="Arial" pitchFamily="34" charset="0"/>
                </a:rPr>
                <a:t>Gr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3513" name="Rectangle 55"/>
            <p:cNvSpPr>
              <a:spLocks noChangeArrowheads="1"/>
            </p:cNvSpPr>
            <p:nvPr/>
          </p:nvSpPr>
          <p:spPr bwMode="auto">
            <a:xfrm>
              <a:off x="3191" y="2352"/>
              <a:ext cx="411" cy="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500" b="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Formata Regular" charset="0"/>
                  <a:cs typeface="Arial" pitchFamily="34" charset="0"/>
                </a:rPr>
                <a:t>ammar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3514" name="Rectangle 56"/>
            <p:cNvSpPr>
              <a:spLocks noChangeArrowheads="1"/>
            </p:cNvSpPr>
            <p:nvPr/>
          </p:nvSpPr>
          <p:spPr bwMode="auto">
            <a:xfrm>
              <a:off x="3059" y="2484"/>
              <a:ext cx="500" cy="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5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Formata Regular" charset="0"/>
                  <a:cs typeface="Arial" pitchFamily="34" charset="0"/>
                </a:rPr>
                <a:t>definition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3515" name="Rectangle 57"/>
            <p:cNvSpPr>
              <a:spLocks noChangeArrowheads="1"/>
            </p:cNvSpPr>
            <p:nvPr/>
          </p:nvSpPr>
          <p:spPr bwMode="auto">
            <a:xfrm>
              <a:off x="2001" y="2924"/>
              <a:ext cx="720" cy="35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516" name="Rectangle 58"/>
            <p:cNvSpPr>
              <a:spLocks noChangeArrowheads="1"/>
            </p:cNvSpPr>
            <p:nvPr/>
          </p:nvSpPr>
          <p:spPr bwMode="auto">
            <a:xfrm>
              <a:off x="2001" y="2924"/>
              <a:ext cx="735" cy="367"/>
            </a:xfrm>
            <a:prstGeom prst="rect">
              <a:avLst/>
            </a:prstGeom>
            <a:noFill/>
            <a:ln w="15">
              <a:solidFill>
                <a:srgbClr val="0083D7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517" name="Rectangle 59"/>
            <p:cNvSpPr>
              <a:spLocks noChangeArrowheads="1"/>
            </p:cNvSpPr>
            <p:nvPr/>
          </p:nvSpPr>
          <p:spPr bwMode="auto">
            <a:xfrm>
              <a:off x="2163" y="2940"/>
              <a:ext cx="103" cy="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5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Formata Regular" charset="0"/>
                  <a:cs typeface="Arial" pitchFamily="34" charset="0"/>
                </a:rPr>
                <a:t>S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3518" name="Rectangle 60"/>
            <p:cNvSpPr>
              <a:spLocks noChangeArrowheads="1"/>
            </p:cNvSpPr>
            <p:nvPr/>
          </p:nvSpPr>
          <p:spPr bwMode="auto">
            <a:xfrm>
              <a:off x="2222" y="2940"/>
              <a:ext cx="367" cy="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5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Formata Regular" charset="0"/>
                  <a:cs typeface="Arial" pitchFamily="34" charset="0"/>
                </a:rPr>
                <a:t>ymbol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3519" name="Rectangle 61"/>
            <p:cNvSpPr>
              <a:spLocks noChangeArrowheads="1"/>
            </p:cNvSpPr>
            <p:nvPr/>
          </p:nvSpPr>
          <p:spPr bwMode="auto">
            <a:xfrm>
              <a:off x="2236" y="3086"/>
              <a:ext cx="132" cy="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5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Formata Regular" charset="0"/>
                  <a:cs typeface="Arial" pitchFamily="34" charset="0"/>
                </a:rPr>
                <a:t>ta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3520" name="Rectangle 62"/>
            <p:cNvSpPr>
              <a:spLocks noChangeArrowheads="1"/>
            </p:cNvSpPr>
            <p:nvPr/>
          </p:nvSpPr>
          <p:spPr bwMode="auto">
            <a:xfrm>
              <a:off x="2324" y="3086"/>
              <a:ext cx="103" cy="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5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Formata Regular" charset="0"/>
                  <a:cs typeface="Arial" pitchFamily="34" charset="0"/>
                </a:rPr>
                <a:t>b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3521" name="Rectangle 63"/>
            <p:cNvSpPr>
              <a:spLocks noChangeArrowheads="1"/>
            </p:cNvSpPr>
            <p:nvPr/>
          </p:nvSpPr>
          <p:spPr bwMode="auto">
            <a:xfrm>
              <a:off x="2398" y="3086"/>
              <a:ext cx="132" cy="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5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Formata Regular" charset="0"/>
                  <a:cs typeface="Arial" pitchFamily="34" charset="0"/>
                </a:rPr>
                <a:t>le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3522" name="Rectangle 64"/>
            <p:cNvSpPr>
              <a:spLocks noChangeArrowheads="1"/>
            </p:cNvSpPr>
            <p:nvPr/>
          </p:nvSpPr>
          <p:spPr bwMode="auto">
            <a:xfrm>
              <a:off x="2956" y="2924"/>
              <a:ext cx="705" cy="35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523" name="Rectangle 65"/>
            <p:cNvSpPr>
              <a:spLocks noChangeArrowheads="1"/>
            </p:cNvSpPr>
            <p:nvPr/>
          </p:nvSpPr>
          <p:spPr bwMode="auto">
            <a:xfrm>
              <a:off x="2956" y="2924"/>
              <a:ext cx="720" cy="367"/>
            </a:xfrm>
            <a:prstGeom prst="rect">
              <a:avLst/>
            </a:prstGeom>
            <a:noFill/>
            <a:ln w="15">
              <a:solidFill>
                <a:srgbClr val="0083D7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524" name="Rectangle 66"/>
            <p:cNvSpPr>
              <a:spLocks noChangeArrowheads="1"/>
            </p:cNvSpPr>
            <p:nvPr/>
          </p:nvSpPr>
          <p:spPr bwMode="auto">
            <a:xfrm>
              <a:off x="3132" y="2940"/>
              <a:ext cx="367" cy="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5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Formata Regular" charset="0"/>
                  <a:cs typeface="Arial" pitchFamily="34" charset="0"/>
                </a:rPr>
                <a:t>Output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3525" name="Rectangle 67"/>
            <p:cNvSpPr>
              <a:spLocks noChangeArrowheads="1"/>
            </p:cNvSpPr>
            <p:nvPr/>
          </p:nvSpPr>
          <p:spPr bwMode="auto">
            <a:xfrm>
              <a:off x="3059" y="3086"/>
              <a:ext cx="500" cy="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5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Formata Regular" charset="0"/>
                  <a:cs typeface="Arial" pitchFamily="34" charset="0"/>
                </a:rPr>
                <a:t>definition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3526" name="AutoShape 68"/>
            <p:cNvSpPr>
              <a:spLocks noChangeArrowheads="1"/>
            </p:cNvSpPr>
            <p:nvPr/>
          </p:nvSpPr>
          <p:spPr bwMode="auto">
            <a:xfrm>
              <a:off x="738" y="2322"/>
              <a:ext cx="705" cy="367"/>
            </a:xfrm>
            <a:prstGeom prst="roundRect">
              <a:avLst>
                <a:gd name="adj" fmla="val 48000"/>
              </a:avLst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527" name="AutoShape 69"/>
            <p:cNvSpPr>
              <a:spLocks noChangeArrowheads="1"/>
            </p:cNvSpPr>
            <p:nvPr/>
          </p:nvSpPr>
          <p:spPr bwMode="auto">
            <a:xfrm>
              <a:off x="738" y="2322"/>
              <a:ext cx="720" cy="382"/>
            </a:xfrm>
            <a:prstGeom prst="roundRect">
              <a:avLst>
                <a:gd name="adj" fmla="val 46153"/>
              </a:avLst>
            </a:prstGeom>
            <a:noFill/>
            <a:ln w="15">
              <a:solidFill>
                <a:srgbClr val="0083D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528" name="Rectangle 70"/>
            <p:cNvSpPr>
              <a:spLocks noChangeArrowheads="1"/>
            </p:cNvSpPr>
            <p:nvPr/>
          </p:nvSpPr>
          <p:spPr bwMode="auto">
            <a:xfrm>
              <a:off x="929" y="2352"/>
              <a:ext cx="162" cy="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5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Formata Regular" charset="0"/>
                  <a:cs typeface="Arial" pitchFamily="34" charset="0"/>
                </a:rPr>
                <a:t>Pr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3529" name="Rectangle 71"/>
            <p:cNvSpPr>
              <a:spLocks noChangeArrowheads="1"/>
            </p:cNvSpPr>
            <p:nvPr/>
          </p:nvSpPr>
          <p:spPr bwMode="auto">
            <a:xfrm>
              <a:off x="1032" y="2352"/>
              <a:ext cx="279" cy="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5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Formata Regular" charset="0"/>
                  <a:cs typeface="Arial" pitchFamily="34" charset="0"/>
                </a:rPr>
                <a:t>etty-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3530" name="Rectangle 72"/>
            <p:cNvSpPr>
              <a:spLocks noChangeArrowheads="1"/>
            </p:cNvSpPr>
            <p:nvPr/>
          </p:nvSpPr>
          <p:spPr bwMode="auto">
            <a:xfrm>
              <a:off x="914" y="2484"/>
              <a:ext cx="367" cy="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5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Formata Regular" charset="0"/>
                  <a:cs typeface="Arial" pitchFamily="34" charset="0"/>
                </a:rPr>
                <a:t>printer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3531" name="AutoShape 73"/>
            <p:cNvSpPr>
              <a:spLocks noChangeArrowheads="1"/>
            </p:cNvSpPr>
            <p:nvPr/>
          </p:nvSpPr>
          <p:spPr bwMode="auto">
            <a:xfrm>
              <a:off x="738" y="2924"/>
              <a:ext cx="705" cy="353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532" name="AutoShape 74"/>
            <p:cNvSpPr>
              <a:spLocks noChangeArrowheads="1"/>
            </p:cNvSpPr>
            <p:nvPr/>
          </p:nvSpPr>
          <p:spPr bwMode="auto">
            <a:xfrm>
              <a:off x="738" y="2924"/>
              <a:ext cx="720" cy="367"/>
            </a:xfrm>
            <a:prstGeom prst="roundRect">
              <a:avLst>
                <a:gd name="adj" fmla="val 48000"/>
              </a:avLst>
            </a:prstGeom>
            <a:noFill/>
            <a:ln w="15">
              <a:solidFill>
                <a:srgbClr val="0083D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533" name="Rectangle 75"/>
            <p:cNvSpPr>
              <a:spLocks noChangeArrowheads="1"/>
            </p:cNvSpPr>
            <p:nvPr/>
          </p:nvSpPr>
          <p:spPr bwMode="auto">
            <a:xfrm>
              <a:off x="943" y="3013"/>
              <a:ext cx="338" cy="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5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Formata Regular" charset="0"/>
                  <a:cs typeface="Arial" pitchFamily="34" charset="0"/>
                </a:rPr>
                <a:t>Editor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3534" name="Line 76"/>
            <p:cNvSpPr>
              <a:spLocks noChangeShapeType="1"/>
            </p:cNvSpPr>
            <p:nvPr/>
          </p:nvSpPr>
          <p:spPr bwMode="auto">
            <a:xfrm flipH="1">
              <a:off x="1502" y="2513"/>
              <a:ext cx="308" cy="0"/>
            </a:xfrm>
            <a:prstGeom prst="line">
              <a:avLst/>
            </a:prstGeom>
            <a:noFill/>
            <a:ln w="1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3149" name="Picture 77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66" y="2498"/>
              <a:ext cx="88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3535" name="Freeform 78"/>
            <p:cNvSpPr>
              <a:spLocks/>
            </p:cNvSpPr>
            <p:nvPr/>
          </p:nvSpPr>
          <p:spPr bwMode="auto">
            <a:xfrm>
              <a:off x="1751" y="2484"/>
              <a:ext cx="103" cy="44"/>
            </a:xfrm>
            <a:custGeom>
              <a:avLst/>
              <a:gdLst>
                <a:gd name="T0" fmla="*/ 103 w 103"/>
                <a:gd name="T1" fmla="*/ 29 h 44"/>
                <a:gd name="T2" fmla="*/ 0 w 103"/>
                <a:gd name="T3" fmla="*/ 0 h 44"/>
                <a:gd name="T4" fmla="*/ 30 w 103"/>
                <a:gd name="T5" fmla="*/ 29 h 44"/>
                <a:gd name="T6" fmla="*/ 0 w 103"/>
                <a:gd name="T7" fmla="*/ 44 h 44"/>
                <a:gd name="T8" fmla="*/ 103 w 103"/>
                <a:gd name="T9" fmla="*/ 2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44">
                  <a:moveTo>
                    <a:pt x="103" y="29"/>
                  </a:moveTo>
                  <a:lnTo>
                    <a:pt x="0" y="0"/>
                  </a:lnTo>
                  <a:lnTo>
                    <a:pt x="30" y="29"/>
                  </a:lnTo>
                  <a:lnTo>
                    <a:pt x="0" y="44"/>
                  </a:lnTo>
                  <a:lnTo>
                    <a:pt x="103" y="29"/>
                  </a:lnTo>
                  <a:close/>
                </a:path>
              </a:pathLst>
            </a:custGeom>
            <a:noFill/>
            <a:ln w="1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3151" name="Picture 79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58" y="2498"/>
              <a:ext cx="88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3536" name="Freeform 80"/>
            <p:cNvSpPr>
              <a:spLocks/>
            </p:cNvSpPr>
            <p:nvPr/>
          </p:nvSpPr>
          <p:spPr bwMode="auto">
            <a:xfrm>
              <a:off x="1458" y="2484"/>
              <a:ext cx="102" cy="44"/>
            </a:xfrm>
            <a:custGeom>
              <a:avLst/>
              <a:gdLst>
                <a:gd name="T0" fmla="*/ 0 w 102"/>
                <a:gd name="T1" fmla="*/ 29 h 44"/>
                <a:gd name="T2" fmla="*/ 102 w 102"/>
                <a:gd name="T3" fmla="*/ 44 h 44"/>
                <a:gd name="T4" fmla="*/ 73 w 102"/>
                <a:gd name="T5" fmla="*/ 29 h 44"/>
                <a:gd name="T6" fmla="*/ 102 w 102"/>
                <a:gd name="T7" fmla="*/ 0 h 44"/>
                <a:gd name="T8" fmla="*/ 0 w 102"/>
                <a:gd name="T9" fmla="*/ 2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44">
                  <a:moveTo>
                    <a:pt x="0" y="29"/>
                  </a:moveTo>
                  <a:lnTo>
                    <a:pt x="102" y="44"/>
                  </a:lnTo>
                  <a:lnTo>
                    <a:pt x="73" y="29"/>
                  </a:lnTo>
                  <a:lnTo>
                    <a:pt x="102" y="0"/>
                  </a:lnTo>
                  <a:lnTo>
                    <a:pt x="0" y="29"/>
                  </a:lnTo>
                  <a:close/>
                </a:path>
              </a:pathLst>
            </a:custGeom>
            <a:noFill/>
            <a:ln w="1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537" name="Line 81"/>
            <p:cNvSpPr>
              <a:spLocks noChangeShapeType="1"/>
            </p:cNvSpPr>
            <p:nvPr/>
          </p:nvSpPr>
          <p:spPr bwMode="auto">
            <a:xfrm flipH="1">
              <a:off x="1502" y="3101"/>
              <a:ext cx="308" cy="0"/>
            </a:xfrm>
            <a:prstGeom prst="line">
              <a:avLst/>
            </a:prstGeom>
            <a:noFill/>
            <a:ln w="1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3154" name="Picture 8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66" y="3086"/>
              <a:ext cx="88" cy="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3538" name="Freeform 83"/>
            <p:cNvSpPr>
              <a:spLocks/>
            </p:cNvSpPr>
            <p:nvPr/>
          </p:nvSpPr>
          <p:spPr bwMode="auto">
            <a:xfrm>
              <a:off x="1751" y="3071"/>
              <a:ext cx="103" cy="59"/>
            </a:xfrm>
            <a:custGeom>
              <a:avLst/>
              <a:gdLst>
                <a:gd name="T0" fmla="*/ 103 w 103"/>
                <a:gd name="T1" fmla="*/ 30 h 59"/>
                <a:gd name="T2" fmla="*/ 0 w 103"/>
                <a:gd name="T3" fmla="*/ 0 h 59"/>
                <a:gd name="T4" fmla="*/ 30 w 103"/>
                <a:gd name="T5" fmla="*/ 30 h 59"/>
                <a:gd name="T6" fmla="*/ 0 w 103"/>
                <a:gd name="T7" fmla="*/ 59 h 59"/>
                <a:gd name="T8" fmla="*/ 103 w 103"/>
                <a:gd name="T9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59">
                  <a:moveTo>
                    <a:pt x="103" y="30"/>
                  </a:moveTo>
                  <a:lnTo>
                    <a:pt x="0" y="0"/>
                  </a:lnTo>
                  <a:lnTo>
                    <a:pt x="30" y="30"/>
                  </a:lnTo>
                  <a:lnTo>
                    <a:pt x="0" y="59"/>
                  </a:lnTo>
                  <a:lnTo>
                    <a:pt x="103" y="30"/>
                  </a:lnTo>
                  <a:close/>
                </a:path>
              </a:pathLst>
            </a:custGeom>
            <a:noFill/>
            <a:ln w="1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3156" name="Picture 8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58" y="3086"/>
              <a:ext cx="88" cy="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3539" name="Freeform 85"/>
            <p:cNvSpPr>
              <a:spLocks/>
            </p:cNvSpPr>
            <p:nvPr/>
          </p:nvSpPr>
          <p:spPr bwMode="auto">
            <a:xfrm>
              <a:off x="1458" y="3071"/>
              <a:ext cx="102" cy="59"/>
            </a:xfrm>
            <a:custGeom>
              <a:avLst/>
              <a:gdLst>
                <a:gd name="T0" fmla="*/ 0 w 102"/>
                <a:gd name="T1" fmla="*/ 30 h 59"/>
                <a:gd name="T2" fmla="*/ 102 w 102"/>
                <a:gd name="T3" fmla="*/ 59 h 59"/>
                <a:gd name="T4" fmla="*/ 73 w 102"/>
                <a:gd name="T5" fmla="*/ 30 h 59"/>
                <a:gd name="T6" fmla="*/ 102 w 102"/>
                <a:gd name="T7" fmla="*/ 0 h 59"/>
                <a:gd name="T8" fmla="*/ 0 w 102"/>
                <a:gd name="T9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59">
                  <a:moveTo>
                    <a:pt x="0" y="30"/>
                  </a:moveTo>
                  <a:lnTo>
                    <a:pt x="102" y="59"/>
                  </a:lnTo>
                  <a:lnTo>
                    <a:pt x="73" y="30"/>
                  </a:lnTo>
                  <a:lnTo>
                    <a:pt x="102" y="0"/>
                  </a:lnTo>
                  <a:lnTo>
                    <a:pt x="0" y="30"/>
                  </a:lnTo>
                  <a:close/>
                </a:path>
              </a:pathLst>
            </a:custGeom>
            <a:noFill/>
            <a:ln w="1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540" name="AutoShape 86"/>
            <p:cNvSpPr>
              <a:spLocks noChangeArrowheads="1"/>
            </p:cNvSpPr>
            <p:nvPr/>
          </p:nvSpPr>
          <p:spPr bwMode="auto">
            <a:xfrm>
              <a:off x="4234" y="2322"/>
              <a:ext cx="720" cy="367"/>
            </a:xfrm>
            <a:prstGeom prst="roundRect">
              <a:avLst>
                <a:gd name="adj" fmla="val 48000"/>
              </a:avLst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541" name="AutoShape 87"/>
            <p:cNvSpPr>
              <a:spLocks noChangeArrowheads="1"/>
            </p:cNvSpPr>
            <p:nvPr/>
          </p:nvSpPr>
          <p:spPr bwMode="auto">
            <a:xfrm>
              <a:off x="4234" y="2322"/>
              <a:ext cx="735" cy="382"/>
            </a:xfrm>
            <a:prstGeom prst="roundRect">
              <a:avLst>
                <a:gd name="adj" fmla="val 46153"/>
              </a:avLst>
            </a:prstGeom>
            <a:noFill/>
            <a:ln w="15">
              <a:solidFill>
                <a:srgbClr val="0083D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542" name="Rectangle 88"/>
            <p:cNvSpPr>
              <a:spLocks noChangeArrowheads="1"/>
            </p:cNvSpPr>
            <p:nvPr/>
          </p:nvSpPr>
          <p:spPr bwMode="auto">
            <a:xfrm>
              <a:off x="4337" y="2426"/>
              <a:ext cx="426" cy="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500" b="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Formata Regular" charset="0"/>
                  <a:cs typeface="Arial" pitchFamily="34" charset="0"/>
                </a:rPr>
                <a:t>Optimis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3543" name="Rectangle 89"/>
            <p:cNvSpPr>
              <a:spLocks noChangeArrowheads="1"/>
            </p:cNvSpPr>
            <p:nvPr/>
          </p:nvSpPr>
          <p:spPr bwMode="auto">
            <a:xfrm>
              <a:off x="4749" y="2426"/>
              <a:ext cx="147" cy="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500" b="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Formata Regular" charset="0"/>
                  <a:cs typeface="Arial" pitchFamily="34" charset="0"/>
                </a:rPr>
                <a:t>er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3544" name="AutoShape 90"/>
            <p:cNvSpPr>
              <a:spLocks noChangeArrowheads="1"/>
            </p:cNvSpPr>
            <p:nvPr/>
          </p:nvSpPr>
          <p:spPr bwMode="auto">
            <a:xfrm>
              <a:off x="4234" y="2924"/>
              <a:ext cx="720" cy="353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545" name="AutoShape 91"/>
            <p:cNvSpPr>
              <a:spLocks noChangeArrowheads="1"/>
            </p:cNvSpPr>
            <p:nvPr/>
          </p:nvSpPr>
          <p:spPr bwMode="auto">
            <a:xfrm>
              <a:off x="4234" y="2924"/>
              <a:ext cx="735" cy="367"/>
            </a:xfrm>
            <a:prstGeom prst="roundRect">
              <a:avLst>
                <a:gd name="adj" fmla="val 48000"/>
              </a:avLst>
            </a:prstGeom>
            <a:noFill/>
            <a:ln w="15">
              <a:solidFill>
                <a:srgbClr val="0083D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546" name="Rectangle 92"/>
            <p:cNvSpPr>
              <a:spLocks noChangeArrowheads="1"/>
            </p:cNvSpPr>
            <p:nvPr/>
          </p:nvSpPr>
          <p:spPr bwMode="auto">
            <a:xfrm>
              <a:off x="4455" y="2940"/>
              <a:ext cx="294" cy="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5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Formata Regular" charset="0"/>
                  <a:cs typeface="Arial" pitchFamily="34" charset="0"/>
                </a:rPr>
                <a:t>Code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3547" name="Rectangle 93"/>
            <p:cNvSpPr>
              <a:spLocks noChangeArrowheads="1"/>
            </p:cNvSpPr>
            <p:nvPr/>
          </p:nvSpPr>
          <p:spPr bwMode="auto">
            <a:xfrm>
              <a:off x="4352" y="3086"/>
              <a:ext cx="323" cy="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5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Formata Regular" charset="0"/>
                  <a:cs typeface="Arial" pitchFamily="34" charset="0"/>
                </a:rPr>
                <a:t>gener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3548" name="Rectangle 94"/>
            <p:cNvSpPr>
              <a:spLocks noChangeArrowheads="1"/>
            </p:cNvSpPr>
            <p:nvPr/>
          </p:nvSpPr>
          <p:spPr bwMode="auto">
            <a:xfrm>
              <a:off x="4646" y="3086"/>
              <a:ext cx="103" cy="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5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Formata Regular" charset="0"/>
                  <a:cs typeface="Arial" pitchFamily="34" charset="0"/>
                </a:rPr>
                <a:t>a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3549" name="Rectangle 95"/>
            <p:cNvSpPr>
              <a:spLocks noChangeArrowheads="1"/>
            </p:cNvSpPr>
            <p:nvPr/>
          </p:nvSpPr>
          <p:spPr bwMode="auto">
            <a:xfrm>
              <a:off x="4704" y="3086"/>
              <a:ext cx="176" cy="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5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Formata Regular" charset="0"/>
                  <a:cs typeface="Arial" pitchFamily="34" charset="0"/>
                </a:rPr>
                <a:t>tor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3550" name="Line 96"/>
            <p:cNvSpPr>
              <a:spLocks noChangeShapeType="1"/>
            </p:cNvSpPr>
            <p:nvPr/>
          </p:nvSpPr>
          <p:spPr bwMode="auto">
            <a:xfrm flipH="1">
              <a:off x="3867" y="2513"/>
              <a:ext cx="309" cy="0"/>
            </a:xfrm>
            <a:prstGeom prst="line">
              <a:avLst/>
            </a:prstGeom>
            <a:noFill/>
            <a:ln w="1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3169" name="Picture 97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46" y="2498"/>
              <a:ext cx="74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3551" name="Freeform 98"/>
            <p:cNvSpPr>
              <a:spLocks/>
            </p:cNvSpPr>
            <p:nvPr/>
          </p:nvSpPr>
          <p:spPr bwMode="auto">
            <a:xfrm>
              <a:off x="4131" y="2484"/>
              <a:ext cx="89" cy="44"/>
            </a:xfrm>
            <a:custGeom>
              <a:avLst/>
              <a:gdLst>
                <a:gd name="T0" fmla="*/ 89 w 89"/>
                <a:gd name="T1" fmla="*/ 29 h 44"/>
                <a:gd name="T2" fmla="*/ 0 w 89"/>
                <a:gd name="T3" fmla="*/ 0 h 44"/>
                <a:gd name="T4" fmla="*/ 15 w 89"/>
                <a:gd name="T5" fmla="*/ 29 h 44"/>
                <a:gd name="T6" fmla="*/ 0 w 89"/>
                <a:gd name="T7" fmla="*/ 44 h 44"/>
                <a:gd name="T8" fmla="*/ 89 w 89"/>
                <a:gd name="T9" fmla="*/ 2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44">
                  <a:moveTo>
                    <a:pt x="89" y="29"/>
                  </a:moveTo>
                  <a:lnTo>
                    <a:pt x="0" y="0"/>
                  </a:lnTo>
                  <a:lnTo>
                    <a:pt x="15" y="29"/>
                  </a:lnTo>
                  <a:lnTo>
                    <a:pt x="0" y="44"/>
                  </a:lnTo>
                  <a:lnTo>
                    <a:pt x="89" y="29"/>
                  </a:lnTo>
                  <a:close/>
                </a:path>
              </a:pathLst>
            </a:custGeom>
            <a:noFill/>
            <a:ln w="1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3171" name="Picture 99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23" y="2498"/>
              <a:ext cx="88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36" name="Freeform 100"/>
            <p:cNvSpPr>
              <a:spLocks/>
            </p:cNvSpPr>
            <p:nvPr/>
          </p:nvSpPr>
          <p:spPr bwMode="auto">
            <a:xfrm>
              <a:off x="3823" y="2484"/>
              <a:ext cx="88" cy="44"/>
            </a:xfrm>
            <a:custGeom>
              <a:avLst/>
              <a:gdLst>
                <a:gd name="T0" fmla="*/ 0 w 88"/>
                <a:gd name="T1" fmla="*/ 29 h 44"/>
                <a:gd name="T2" fmla="*/ 88 w 88"/>
                <a:gd name="T3" fmla="*/ 44 h 44"/>
                <a:gd name="T4" fmla="*/ 73 w 88"/>
                <a:gd name="T5" fmla="*/ 29 h 44"/>
                <a:gd name="T6" fmla="*/ 88 w 88"/>
                <a:gd name="T7" fmla="*/ 0 h 44"/>
                <a:gd name="T8" fmla="*/ 0 w 88"/>
                <a:gd name="T9" fmla="*/ 2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44">
                  <a:moveTo>
                    <a:pt x="0" y="29"/>
                  </a:moveTo>
                  <a:lnTo>
                    <a:pt x="88" y="44"/>
                  </a:lnTo>
                  <a:lnTo>
                    <a:pt x="73" y="29"/>
                  </a:lnTo>
                  <a:lnTo>
                    <a:pt x="88" y="0"/>
                  </a:lnTo>
                  <a:lnTo>
                    <a:pt x="0" y="29"/>
                  </a:lnTo>
                  <a:close/>
                </a:path>
              </a:pathLst>
            </a:custGeom>
            <a:noFill/>
            <a:ln w="1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37" name="Line 101"/>
            <p:cNvSpPr>
              <a:spLocks noChangeShapeType="1"/>
            </p:cNvSpPr>
            <p:nvPr/>
          </p:nvSpPr>
          <p:spPr bwMode="auto">
            <a:xfrm flipH="1">
              <a:off x="3867" y="3101"/>
              <a:ext cx="309" cy="0"/>
            </a:xfrm>
            <a:prstGeom prst="line">
              <a:avLst/>
            </a:prstGeom>
            <a:noFill/>
            <a:ln w="1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3174" name="Picture 102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46" y="3086"/>
              <a:ext cx="74" cy="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38" name="Freeform 103"/>
            <p:cNvSpPr>
              <a:spLocks/>
            </p:cNvSpPr>
            <p:nvPr/>
          </p:nvSpPr>
          <p:spPr bwMode="auto">
            <a:xfrm>
              <a:off x="4131" y="3071"/>
              <a:ext cx="89" cy="59"/>
            </a:xfrm>
            <a:custGeom>
              <a:avLst/>
              <a:gdLst>
                <a:gd name="T0" fmla="*/ 89 w 89"/>
                <a:gd name="T1" fmla="*/ 30 h 59"/>
                <a:gd name="T2" fmla="*/ 0 w 89"/>
                <a:gd name="T3" fmla="*/ 0 h 59"/>
                <a:gd name="T4" fmla="*/ 15 w 89"/>
                <a:gd name="T5" fmla="*/ 30 h 59"/>
                <a:gd name="T6" fmla="*/ 0 w 89"/>
                <a:gd name="T7" fmla="*/ 59 h 59"/>
                <a:gd name="T8" fmla="*/ 89 w 89"/>
                <a:gd name="T9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59">
                  <a:moveTo>
                    <a:pt x="89" y="30"/>
                  </a:moveTo>
                  <a:lnTo>
                    <a:pt x="0" y="0"/>
                  </a:lnTo>
                  <a:lnTo>
                    <a:pt x="15" y="30"/>
                  </a:lnTo>
                  <a:lnTo>
                    <a:pt x="0" y="59"/>
                  </a:lnTo>
                  <a:lnTo>
                    <a:pt x="89" y="30"/>
                  </a:lnTo>
                  <a:close/>
                </a:path>
              </a:pathLst>
            </a:custGeom>
            <a:noFill/>
            <a:ln w="1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3176" name="Picture 104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23" y="3086"/>
              <a:ext cx="88" cy="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39" name="Freeform 105"/>
            <p:cNvSpPr>
              <a:spLocks/>
            </p:cNvSpPr>
            <p:nvPr/>
          </p:nvSpPr>
          <p:spPr bwMode="auto">
            <a:xfrm>
              <a:off x="3823" y="3071"/>
              <a:ext cx="88" cy="59"/>
            </a:xfrm>
            <a:custGeom>
              <a:avLst/>
              <a:gdLst>
                <a:gd name="T0" fmla="*/ 0 w 88"/>
                <a:gd name="T1" fmla="*/ 30 h 59"/>
                <a:gd name="T2" fmla="*/ 88 w 88"/>
                <a:gd name="T3" fmla="*/ 59 h 59"/>
                <a:gd name="T4" fmla="*/ 73 w 88"/>
                <a:gd name="T5" fmla="*/ 30 h 59"/>
                <a:gd name="T6" fmla="*/ 88 w 88"/>
                <a:gd name="T7" fmla="*/ 0 h 59"/>
                <a:gd name="T8" fmla="*/ 0 w 88"/>
                <a:gd name="T9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59">
                  <a:moveTo>
                    <a:pt x="0" y="30"/>
                  </a:moveTo>
                  <a:lnTo>
                    <a:pt x="88" y="59"/>
                  </a:lnTo>
                  <a:lnTo>
                    <a:pt x="73" y="30"/>
                  </a:lnTo>
                  <a:lnTo>
                    <a:pt x="88" y="0"/>
                  </a:lnTo>
                  <a:lnTo>
                    <a:pt x="0" y="30"/>
                  </a:lnTo>
                  <a:close/>
                </a:path>
              </a:pathLst>
            </a:custGeom>
            <a:noFill/>
            <a:ln w="1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40" name="Rectangle 106"/>
            <p:cNvSpPr>
              <a:spLocks noChangeArrowheads="1"/>
            </p:cNvSpPr>
            <p:nvPr/>
          </p:nvSpPr>
          <p:spPr bwMode="auto">
            <a:xfrm>
              <a:off x="2574" y="3439"/>
              <a:ext cx="118" cy="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5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Formata Regular" charset="0"/>
                  <a:cs typeface="Arial" pitchFamily="34" charset="0"/>
                </a:rPr>
                <a:t>R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41" name="Rectangle 107"/>
            <p:cNvSpPr>
              <a:spLocks noChangeArrowheads="1"/>
            </p:cNvSpPr>
            <p:nvPr/>
          </p:nvSpPr>
          <p:spPr bwMode="auto">
            <a:xfrm>
              <a:off x="2633" y="3439"/>
              <a:ext cx="500" cy="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5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Formata Regular" charset="0"/>
                  <a:cs typeface="Arial" pitchFamily="34" charset="0"/>
                </a:rPr>
                <a:t>epository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42" name="Line 108"/>
            <p:cNvSpPr>
              <a:spLocks noChangeShapeType="1"/>
            </p:cNvSpPr>
            <p:nvPr/>
          </p:nvSpPr>
          <p:spPr bwMode="auto">
            <a:xfrm flipV="1">
              <a:off x="2839" y="1838"/>
              <a:ext cx="0" cy="337"/>
            </a:xfrm>
            <a:prstGeom prst="line">
              <a:avLst/>
            </a:prstGeom>
            <a:noFill/>
            <a:ln w="1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3181" name="Picture 109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24" y="2131"/>
              <a:ext cx="44" cy="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43" name="Freeform 110"/>
            <p:cNvSpPr>
              <a:spLocks/>
            </p:cNvSpPr>
            <p:nvPr/>
          </p:nvSpPr>
          <p:spPr bwMode="auto">
            <a:xfrm>
              <a:off x="2809" y="2117"/>
              <a:ext cx="59" cy="102"/>
            </a:xfrm>
            <a:custGeom>
              <a:avLst/>
              <a:gdLst>
                <a:gd name="T0" fmla="*/ 30 w 59"/>
                <a:gd name="T1" fmla="*/ 102 h 102"/>
                <a:gd name="T2" fmla="*/ 59 w 59"/>
                <a:gd name="T3" fmla="*/ 0 h 102"/>
                <a:gd name="T4" fmla="*/ 30 w 59"/>
                <a:gd name="T5" fmla="*/ 29 h 102"/>
                <a:gd name="T6" fmla="*/ 0 w 59"/>
                <a:gd name="T7" fmla="*/ 0 h 102"/>
                <a:gd name="T8" fmla="*/ 30 w 59"/>
                <a:gd name="T9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102">
                  <a:moveTo>
                    <a:pt x="30" y="102"/>
                  </a:moveTo>
                  <a:lnTo>
                    <a:pt x="59" y="0"/>
                  </a:lnTo>
                  <a:lnTo>
                    <a:pt x="30" y="29"/>
                  </a:lnTo>
                  <a:lnTo>
                    <a:pt x="0" y="0"/>
                  </a:lnTo>
                  <a:lnTo>
                    <a:pt x="30" y="102"/>
                  </a:lnTo>
                  <a:close/>
                </a:path>
              </a:pathLst>
            </a:custGeom>
            <a:noFill/>
            <a:ln w="1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3183" name="Picture 111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24" y="1808"/>
              <a:ext cx="44" cy="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44" name="Freeform 112"/>
            <p:cNvSpPr>
              <a:spLocks/>
            </p:cNvSpPr>
            <p:nvPr/>
          </p:nvSpPr>
          <p:spPr bwMode="auto">
            <a:xfrm>
              <a:off x="2809" y="1794"/>
              <a:ext cx="59" cy="88"/>
            </a:xfrm>
            <a:custGeom>
              <a:avLst/>
              <a:gdLst>
                <a:gd name="T0" fmla="*/ 30 w 59"/>
                <a:gd name="T1" fmla="*/ 0 h 88"/>
                <a:gd name="T2" fmla="*/ 0 w 59"/>
                <a:gd name="T3" fmla="*/ 88 h 88"/>
                <a:gd name="T4" fmla="*/ 30 w 59"/>
                <a:gd name="T5" fmla="*/ 73 h 88"/>
                <a:gd name="T6" fmla="*/ 59 w 59"/>
                <a:gd name="T7" fmla="*/ 88 h 88"/>
                <a:gd name="T8" fmla="*/ 30 w 59"/>
                <a:gd name="T9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88">
                  <a:moveTo>
                    <a:pt x="30" y="0"/>
                  </a:moveTo>
                  <a:lnTo>
                    <a:pt x="0" y="88"/>
                  </a:lnTo>
                  <a:lnTo>
                    <a:pt x="30" y="73"/>
                  </a:lnTo>
                  <a:lnTo>
                    <a:pt x="59" y="88"/>
                  </a:lnTo>
                  <a:lnTo>
                    <a:pt x="30" y="0"/>
                  </a:lnTo>
                  <a:close/>
                </a:path>
              </a:pathLst>
            </a:custGeom>
            <a:noFill/>
            <a:ln w="1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45" name="Line 113"/>
            <p:cNvSpPr>
              <a:spLocks noChangeShapeType="1"/>
            </p:cNvSpPr>
            <p:nvPr/>
          </p:nvSpPr>
          <p:spPr bwMode="auto">
            <a:xfrm flipH="1" flipV="1">
              <a:off x="1913" y="1823"/>
              <a:ext cx="367" cy="367"/>
            </a:xfrm>
            <a:prstGeom prst="line">
              <a:avLst/>
            </a:prstGeom>
            <a:noFill/>
            <a:ln w="1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3186" name="Picture 114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22" y="2146"/>
              <a:ext cx="88" cy="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46" name="Freeform 115"/>
            <p:cNvSpPr>
              <a:spLocks/>
            </p:cNvSpPr>
            <p:nvPr/>
          </p:nvSpPr>
          <p:spPr bwMode="auto">
            <a:xfrm>
              <a:off x="2222" y="2131"/>
              <a:ext cx="88" cy="88"/>
            </a:xfrm>
            <a:custGeom>
              <a:avLst/>
              <a:gdLst>
                <a:gd name="T0" fmla="*/ 88 w 88"/>
                <a:gd name="T1" fmla="*/ 88 h 88"/>
                <a:gd name="T2" fmla="*/ 44 w 88"/>
                <a:gd name="T3" fmla="*/ 0 h 88"/>
                <a:gd name="T4" fmla="*/ 44 w 88"/>
                <a:gd name="T5" fmla="*/ 44 h 88"/>
                <a:gd name="T6" fmla="*/ 0 w 88"/>
                <a:gd name="T7" fmla="*/ 44 h 88"/>
                <a:gd name="T8" fmla="*/ 88 w 88"/>
                <a:gd name="T9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88">
                  <a:moveTo>
                    <a:pt x="88" y="88"/>
                  </a:moveTo>
                  <a:lnTo>
                    <a:pt x="44" y="0"/>
                  </a:lnTo>
                  <a:lnTo>
                    <a:pt x="44" y="44"/>
                  </a:lnTo>
                  <a:lnTo>
                    <a:pt x="0" y="44"/>
                  </a:lnTo>
                  <a:lnTo>
                    <a:pt x="88" y="88"/>
                  </a:lnTo>
                  <a:close/>
                </a:path>
              </a:pathLst>
            </a:custGeom>
            <a:noFill/>
            <a:ln w="1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3188" name="Picture 116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98" y="1808"/>
              <a:ext cx="44" cy="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47" name="Freeform 117"/>
            <p:cNvSpPr>
              <a:spLocks/>
            </p:cNvSpPr>
            <p:nvPr/>
          </p:nvSpPr>
          <p:spPr bwMode="auto">
            <a:xfrm>
              <a:off x="1884" y="1794"/>
              <a:ext cx="88" cy="88"/>
            </a:xfrm>
            <a:custGeom>
              <a:avLst/>
              <a:gdLst>
                <a:gd name="T0" fmla="*/ 0 w 88"/>
                <a:gd name="T1" fmla="*/ 0 h 88"/>
                <a:gd name="T2" fmla="*/ 44 w 88"/>
                <a:gd name="T3" fmla="*/ 88 h 88"/>
                <a:gd name="T4" fmla="*/ 44 w 88"/>
                <a:gd name="T5" fmla="*/ 44 h 88"/>
                <a:gd name="T6" fmla="*/ 88 w 88"/>
                <a:gd name="T7" fmla="*/ 44 h 88"/>
                <a:gd name="T8" fmla="*/ 0 w 88"/>
                <a:gd name="T9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88">
                  <a:moveTo>
                    <a:pt x="0" y="0"/>
                  </a:moveTo>
                  <a:lnTo>
                    <a:pt x="44" y="88"/>
                  </a:lnTo>
                  <a:lnTo>
                    <a:pt x="44" y="44"/>
                  </a:lnTo>
                  <a:lnTo>
                    <a:pt x="88" y="44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48" name="Line 118"/>
            <p:cNvSpPr>
              <a:spLocks noChangeShapeType="1"/>
            </p:cNvSpPr>
            <p:nvPr/>
          </p:nvSpPr>
          <p:spPr bwMode="auto">
            <a:xfrm flipV="1">
              <a:off x="3397" y="1823"/>
              <a:ext cx="367" cy="367"/>
            </a:xfrm>
            <a:prstGeom prst="line">
              <a:avLst/>
            </a:prstGeom>
            <a:noFill/>
            <a:ln w="1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3191" name="Picture 119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68" y="2161"/>
              <a:ext cx="73" cy="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50" name="Freeform 120"/>
            <p:cNvSpPr>
              <a:spLocks/>
            </p:cNvSpPr>
            <p:nvPr/>
          </p:nvSpPr>
          <p:spPr bwMode="auto">
            <a:xfrm>
              <a:off x="3353" y="2131"/>
              <a:ext cx="88" cy="88"/>
            </a:xfrm>
            <a:custGeom>
              <a:avLst/>
              <a:gdLst>
                <a:gd name="T0" fmla="*/ 0 w 88"/>
                <a:gd name="T1" fmla="*/ 88 h 88"/>
                <a:gd name="T2" fmla="*/ 88 w 88"/>
                <a:gd name="T3" fmla="*/ 44 h 88"/>
                <a:gd name="T4" fmla="*/ 59 w 88"/>
                <a:gd name="T5" fmla="*/ 44 h 88"/>
                <a:gd name="T6" fmla="*/ 59 w 88"/>
                <a:gd name="T7" fmla="*/ 0 h 88"/>
                <a:gd name="T8" fmla="*/ 0 w 88"/>
                <a:gd name="T9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88">
                  <a:moveTo>
                    <a:pt x="0" y="88"/>
                  </a:moveTo>
                  <a:lnTo>
                    <a:pt x="88" y="44"/>
                  </a:lnTo>
                  <a:lnTo>
                    <a:pt x="59" y="44"/>
                  </a:lnTo>
                  <a:lnTo>
                    <a:pt x="59" y="0"/>
                  </a:lnTo>
                  <a:lnTo>
                    <a:pt x="0" y="88"/>
                  </a:lnTo>
                  <a:close/>
                </a:path>
              </a:pathLst>
            </a:custGeom>
            <a:noFill/>
            <a:ln w="1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3193" name="Picture 121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35" y="1808"/>
              <a:ext cx="59" cy="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52" name="Freeform 122"/>
            <p:cNvSpPr>
              <a:spLocks/>
            </p:cNvSpPr>
            <p:nvPr/>
          </p:nvSpPr>
          <p:spPr bwMode="auto">
            <a:xfrm>
              <a:off x="3705" y="1794"/>
              <a:ext cx="89" cy="88"/>
            </a:xfrm>
            <a:custGeom>
              <a:avLst/>
              <a:gdLst>
                <a:gd name="T0" fmla="*/ 89 w 89"/>
                <a:gd name="T1" fmla="*/ 0 h 88"/>
                <a:gd name="T2" fmla="*/ 0 w 89"/>
                <a:gd name="T3" fmla="*/ 44 h 88"/>
                <a:gd name="T4" fmla="*/ 30 w 89"/>
                <a:gd name="T5" fmla="*/ 44 h 88"/>
                <a:gd name="T6" fmla="*/ 45 w 89"/>
                <a:gd name="T7" fmla="*/ 88 h 88"/>
                <a:gd name="T8" fmla="*/ 89 w 89"/>
                <a:gd name="T9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88">
                  <a:moveTo>
                    <a:pt x="89" y="0"/>
                  </a:moveTo>
                  <a:lnTo>
                    <a:pt x="0" y="44"/>
                  </a:lnTo>
                  <a:lnTo>
                    <a:pt x="30" y="44"/>
                  </a:lnTo>
                  <a:lnTo>
                    <a:pt x="45" y="88"/>
                  </a:lnTo>
                  <a:lnTo>
                    <a:pt x="89" y="0"/>
                  </a:lnTo>
                  <a:close/>
                </a:path>
              </a:pathLst>
            </a:custGeom>
            <a:noFill/>
            <a:ln w="1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25" name="TextBox 124"/>
          <p:cNvSpPr txBox="1"/>
          <p:nvPr/>
        </p:nvSpPr>
        <p:spPr>
          <a:xfrm>
            <a:off x="2590800" y="5955268"/>
            <a:ext cx="381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 smtClean="0"/>
              <a:t>Figure 6.20</a:t>
            </a:r>
            <a:endParaRPr lang="en-US" sz="1800" dirty="0"/>
          </a:p>
        </p:txBody>
      </p:sp>
      <p:sp>
        <p:nvSpPr>
          <p:cNvPr id="3167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68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170" name="section3"/>
          <p:cNvSpPr/>
          <p:nvPr/>
        </p:nvSpPr>
        <p:spPr>
          <a:xfrm>
            <a:off x="1270000" y="0"/>
            <a:ext cx="132458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Application Types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172" name="section4"/>
          <p:cNvSpPr/>
          <p:nvPr/>
        </p:nvSpPr>
        <p:spPr>
          <a:xfrm>
            <a:off x="2590800" y="0"/>
            <a:ext cx="2206717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Transaction Processing Systems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173" name="section5"/>
          <p:cNvSpPr/>
          <p:nvPr/>
        </p:nvSpPr>
        <p:spPr>
          <a:xfrm>
            <a:off x="4800600" y="0"/>
            <a:ext cx="2361112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Language Processing Systems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3175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77" name="PB"/>
          <p:cNvSpPr/>
          <p:nvPr/>
        </p:nvSpPr>
        <p:spPr>
          <a:xfrm>
            <a:off x="12700" y="6718300"/>
            <a:ext cx="59944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78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14 of 18</a:t>
            </a:r>
            <a:endParaRPr lang="en-US" sz="1400" b="1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0413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Example: Java </a:t>
            </a:r>
            <a:r>
              <a:rPr lang="en-US" dirty="0" smtClean="0"/>
              <a:t>language grammar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2000" dirty="0" err="1" smtClean="0">
                <a:latin typeface="Courier New" pitchFamily="49" charset="0"/>
                <a:cs typeface="Courier New" pitchFamily="49" charset="0"/>
              </a:rPr>
              <a:t>class_declaration</a:t>
            </a: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 ::=                    	</a:t>
            </a:r>
            <a:r>
              <a:rPr lang="en-US" sz="2000" dirty="0" err="1" smtClean="0">
                <a:latin typeface="Courier New" pitchFamily="49" charset="0"/>
                <a:cs typeface="Courier New" pitchFamily="49" charset="0"/>
              </a:rPr>
              <a:t>modifiers_opt</a:t>
            </a: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 CLASS IDENTIFIER </a:t>
            </a:r>
            <a:r>
              <a:rPr lang="en-US" sz="2000" dirty="0" err="1" smtClean="0">
                <a:latin typeface="Courier New" pitchFamily="49" charset="0"/>
                <a:cs typeface="Courier New" pitchFamily="49" charset="0"/>
              </a:rPr>
              <a:t>super_opt</a:t>
            </a: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2000" dirty="0" err="1" smtClean="0">
                <a:latin typeface="Courier New" pitchFamily="49" charset="0"/>
                <a:cs typeface="Courier New" pitchFamily="49" charset="0"/>
              </a:rPr>
              <a:t>interfaces_opt</a:t>
            </a: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000" dirty="0" err="1" smtClean="0">
                <a:latin typeface="Courier New" pitchFamily="49" charset="0"/>
                <a:cs typeface="Courier New" pitchFamily="49" charset="0"/>
              </a:rPr>
              <a:t>class_body</a:t>
            </a:r>
            <a:endParaRPr lang="en-US" sz="2000" dirty="0" smtClean="0">
              <a:latin typeface="Courier New" pitchFamily="49" charset="0"/>
              <a:cs typeface="Courier New" pitchFamily="49" charset="0"/>
            </a:endParaRPr>
          </a:p>
          <a:p>
            <a:endParaRPr lang="en-US" sz="2000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en-US" sz="2000" dirty="0" err="1" smtClean="0">
                <a:latin typeface="Courier New" pitchFamily="49" charset="0"/>
                <a:cs typeface="Courier New" pitchFamily="49" charset="0"/>
              </a:rPr>
              <a:t>body_declarations</a:t>
            </a: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::=   </a:t>
            </a:r>
            <a:br>
              <a:rPr lang="en-US" sz="2000" dirty="0" smtClean="0">
                <a:latin typeface="Courier New" pitchFamily="49" charset="0"/>
                <a:cs typeface="Courier New" pitchFamily="49" charset="0"/>
              </a:rPr>
            </a:b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2000" dirty="0" err="1" smtClean="0">
                <a:latin typeface="Courier New" pitchFamily="49" charset="0"/>
                <a:cs typeface="Courier New" pitchFamily="49" charset="0"/>
              </a:rPr>
              <a:t>body_declaration</a:t>
            </a: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            </a:t>
            </a:r>
            <a:r>
              <a:rPr lang="en-US" sz="2000" b="1" dirty="0" smtClean="0">
                <a:latin typeface="Courier New" pitchFamily="49" charset="0"/>
                <a:cs typeface="Courier New" pitchFamily="49" charset="0"/>
              </a:rPr>
              <a:t>| </a:t>
            </a: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2000" dirty="0" err="1" smtClean="0">
                <a:latin typeface="Courier New" pitchFamily="49" charset="0"/>
                <a:cs typeface="Courier New" pitchFamily="49" charset="0"/>
              </a:rPr>
              <a:t>body_declarations</a:t>
            </a: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000" dirty="0" err="1" smtClean="0">
                <a:latin typeface="Courier New" pitchFamily="49" charset="0"/>
                <a:cs typeface="Courier New" pitchFamily="49" charset="0"/>
              </a:rPr>
              <a:t>body_declaration:b</a:t>
            </a:r>
            <a:endParaRPr lang="en-US" sz="20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FA536-BF07-417E-9D69-F23A20C07272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17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9" name="section3"/>
          <p:cNvSpPr/>
          <p:nvPr/>
        </p:nvSpPr>
        <p:spPr>
          <a:xfrm>
            <a:off x="1270000" y="0"/>
            <a:ext cx="132458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Application Types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0" name="section4"/>
          <p:cNvSpPr/>
          <p:nvPr/>
        </p:nvSpPr>
        <p:spPr>
          <a:xfrm>
            <a:off x="2590800" y="0"/>
            <a:ext cx="2206717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Transaction Processing Systems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1" name="section5"/>
          <p:cNvSpPr/>
          <p:nvPr/>
        </p:nvSpPr>
        <p:spPr>
          <a:xfrm>
            <a:off x="4800600" y="0"/>
            <a:ext cx="2361112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Language Processing Systems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2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PB"/>
          <p:cNvSpPr/>
          <p:nvPr/>
        </p:nvSpPr>
        <p:spPr>
          <a:xfrm>
            <a:off x="12700" y="6718300"/>
            <a:ext cx="64262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15 of 18</a:t>
            </a:r>
            <a:endParaRPr lang="en-US" sz="1400" b="1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5632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Example: Abstract </a:t>
            </a:r>
            <a:r>
              <a:rPr lang="en-US" dirty="0" smtClean="0"/>
              <a:t>Syntax Tree (AST)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1 + 2 * 3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FA536-BF07-417E-9D69-F23A20C07272}" type="slidenum">
              <a:rPr lang="en-US" smtClean="0"/>
              <a:pPr/>
              <a:t>16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43200" y="1752600"/>
            <a:ext cx="3433762" cy="29875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9" name="section3"/>
          <p:cNvSpPr/>
          <p:nvPr/>
        </p:nvSpPr>
        <p:spPr>
          <a:xfrm>
            <a:off x="1270000" y="0"/>
            <a:ext cx="132458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Application Types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0" name="section4"/>
          <p:cNvSpPr/>
          <p:nvPr/>
        </p:nvSpPr>
        <p:spPr>
          <a:xfrm>
            <a:off x="2590800" y="0"/>
            <a:ext cx="2206717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Transaction Processing Systems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1" name="section5"/>
          <p:cNvSpPr/>
          <p:nvPr/>
        </p:nvSpPr>
        <p:spPr>
          <a:xfrm>
            <a:off x="4800600" y="0"/>
            <a:ext cx="2361112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Language Processing Systems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2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PB"/>
          <p:cNvSpPr/>
          <p:nvPr/>
        </p:nvSpPr>
        <p:spPr>
          <a:xfrm>
            <a:off x="12700" y="6718300"/>
            <a:ext cx="68580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16 of 18</a:t>
            </a:r>
            <a:endParaRPr lang="en-US" sz="1400" b="1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7189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 Points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GB" sz="2400" dirty="0" smtClean="0"/>
              <a:t>Generic models of application architectures help us understand and compare applications.</a:t>
            </a:r>
          </a:p>
          <a:p>
            <a:pPr>
              <a:lnSpc>
                <a:spcPct val="90000"/>
              </a:lnSpc>
            </a:pPr>
            <a:r>
              <a:rPr lang="en-GB" sz="2400" dirty="0" smtClean="0"/>
              <a:t>Important classes of application are data processing systems, transaction processing systems, event processing systems and language processing system.</a:t>
            </a:r>
          </a:p>
          <a:p>
            <a:pPr>
              <a:lnSpc>
                <a:spcPct val="90000"/>
              </a:lnSpc>
            </a:pPr>
            <a:endParaRPr lang="en-US" sz="2100" dirty="0" smtClean="0"/>
          </a:p>
          <a:p>
            <a:pPr>
              <a:lnSpc>
                <a:spcPct val="90000"/>
              </a:lnSpc>
            </a:pPr>
            <a:r>
              <a:rPr lang="en-US" sz="2100" dirty="0" smtClean="0"/>
              <a:t>Transaction </a:t>
            </a:r>
            <a:r>
              <a:rPr lang="en-US" sz="2100" dirty="0"/>
              <a:t>processing systems allow information in a database to be remotely accessed and modified by multiple users.</a:t>
            </a:r>
          </a:p>
          <a:p>
            <a:pPr lvl="1"/>
            <a:r>
              <a:rPr lang="en-GB" sz="2100" dirty="0" smtClean="0"/>
              <a:t>E.g., Information Systems, Resource </a:t>
            </a:r>
            <a:r>
              <a:rPr lang="en-GB" sz="2100" dirty="0"/>
              <a:t>Allocation </a:t>
            </a:r>
            <a:r>
              <a:rPr lang="en-GB" sz="2100" dirty="0" smtClean="0"/>
              <a:t>Systems, and E-commerce Systems</a:t>
            </a:r>
          </a:p>
          <a:p>
            <a:r>
              <a:rPr lang="en-GB" sz="2400" dirty="0" smtClean="0"/>
              <a:t>Language processing systems </a:t>
            </a:r>
          </a:p>
          <a:p>
            <a:pPr lvl="1"/>
            <a:r>
              <a:rPr lang="en-US" sz="2100" dirty="0"/>
              <a:t>Accept a natural or artificial language </a:t>
            </a:r>
            <a:r>
              <a:rPr lang="en-US" sz="2100" dirty="0" smtClean="0"/>
              <a:t>as </a:t>
            </a:r>
            <a:r>
              <a:rPr lang="en-US" sz="2100" dirty="0"/>
              <a:t>input and generate some other </a:t>
            </a:r>
            <a:r>
              <a:rPr lang="en-US" sz="2100" dirty="0" smtClean="0"/>
              <a:t>representation </a:t>
            </a:r>
            <a:r>
              <a:rPr lang="en-US" sz="2100" dirty="0"/>
              <a:t>of that language. </a:t>
            </a:r>
          </a:p>
          <a:p>
            <a:pPr lvl="1"/>
            <a:endParaRPr lang="en-GB" sz="2100" dirty="0"/>
          </a:p>
          <a:p>
            <a:pPr>
              <a:lnSpc>
                <a:spcPct val="90000"/>
              </a:lnSpc>
            </a:pPr>
            <a:endParaRPr lang="en-GB" sz="2400" dirty="0" smtClean="0"/>
          </a:p>
          <a:p>
            <a:pPr>
              <a:lnSpc>
                <a:spcPct val="90000"/>
              </a:lnSpc>
            </a:pPr>
            <a:endParaRPr lang="en-GB" sz="2400" dirty="0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FA536-BF07-417E-9D69-F23A20C07272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17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9" name="section3"/>
          <p:cNvSpPr/>
          <p:nvPr/>
        </p:nvSpPr>
        <p:spPr>
          <a:xfrm>
            <a:off x="1270000" y="0"/>
            <a:ext cx="132458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Application Types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0" name="section4"/>
          <p:cNvSpPr/>
          <p:nvPr/>
        </p:nvSpPr>
        <p:spPr>
          <a:xfrm>
            <a:off x="2590800" y="0"/>
            <a:ext cx="2206717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Transaction Processing Systems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1" name="section5"/>
          <p:cNvSpPr/>
          <p:nvPr/>
        </p:nvSpPr>
        <p:spPr>
          <a:xfrm>
            <a:off x="4800600" y="0"/>
            <a:ext cx="2051663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Language Processing Systems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2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PB"/>
          <p:cNvSpPr/>
          <p:nvPr/>
        </p:nvSpPr>
        <p:spPr>
          <a:xfrm>
            <a:off x="12700" y="6718300"/>
            <a:ext cx="72898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17 of 18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Excluded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6.4.2 Information systems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FA536-BF07-417E-9D69-F23A20C07272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17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9" name="section3"/>
          <p:cNvSpPr/>
          <p:nvPr/>
        </p:nvSpPr>
        <p:spPr>
          <a:xfrm>
            <a:off x="1270000" y="0"/>
            <a:ext cx="132458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Application Types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0" name="section4"/>
          <p:cNvSpPr/>
          <p:nvPr/>
        </p:nvSpPr>
        <p:spPr>
          <a:xfrm>
            <a:off x="2590800" y="0"/>
            <a:ext cx="2206717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Transaction Processing Systems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1" name="section5"/>
          <p:cNvSpPr/>
          <p:nvPr/>
        </p:nvSpPr>
        <p:spPr>
          <a:xfrm>
            <a:off x="4800600" y="0"/>
            <a:ext cx="2051663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Language Processing Systems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2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PB"/>
          <p:cNvSpPr/>
          <p:nvPr/>
        </p:nvSpPr>
        <p:spPr>
          <a:xfrm>
            <a:off x="12700" y="6718300"/>
            <a:ext cx="77216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18 of 18</a:t>
            </a:r>
            <a:endParaRPr lang="en-US" sz="1400" b="1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40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Generic application architectures</a:t>
            </a:r>
          </a:p>
        </p:txBody>
      </p:sp>
      <p:sp>
        <p:nvSpPr>
          <p:cNvPr id="36761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Application systems are designed to meet an </a:t>
            </a:r>
            <a:r>
              <a:rPr lang="en-US" dirty="0" smtClean="0"/>
              <a:t>organizational </a:t>
            </a:r>
            <a:r>
              <a:rPr lang="en-US" dirty="0"/>
              <a:t>need.</a:t>
            </a:r>
          </a:p>
          <a:p>
            <a:endParaRPr lang="en-US" dirty="0" smtClean="0"/>
          </a:p>
          <a:p>
            <a:r>
              <a:rPr lang="en-US" dirty="0" smtClean="0"/>
              <a:t>As </a:t>
            </a:r>
            <a:r>
              <a:rPr lang="en-US" dirty="0"/>
              <a:t>businesses have much in </a:t>
            </a:r>
            <a:r>
              <a:rPr lang="en-US" dirty="0" smtClean="0"/>
              <a:t>common, their </a:t>
            </a:r>
            <a:r>
              <a:rPr lang="en-US" dirty="0"/>
              <a:t>application systems also tend to have a common architecture that reflects the application requirements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r>
              <a:rPr lang="en-US" dirty="0" smtClean="0"/>
              <a:t>A </a:t>
            </a:r>
            <a:r>
              <a:rPr lang="en-US" dirty="0"/>
              <a:t>generic architecture is configured and adapted to create a system that meets specific requirements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DA712-1E72-4D87-A1BB-46D581E34E0A}" type="slidenum">
              <a:rPr lang="ar-SA"/>
              <a:pPr/>
              <a:t>2</a:t>
            </a:fld>
            <a:endParaRPr lang="en-US"/>
          </a:p>
        </p:txBody>
      </p:sp>
      <p:sp>
        <p:nvSpPr>
          <p:cNvPr id="15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section2"/>
          <p:cNvSpPr/>
          <p:nvPr/>
        </p:nvSpPr>
        <p:spPr>
          <a:xfrm>
            <a:off x="-1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Introduction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7" name="section3"/>
          <p:cNvSpPr/>
          <p:nvPr/>
        </p:nvSpPr>
        <p:spPr>
          <a:xfrm>
            <a:off x="1270000" y="0"/>
            <a:ext cx="132458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Application Types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8" name="section4"/>
          <p:cNvSpPr/>
          <p:nvPr/>
        </p:nvSpPr>
        <p:spPr>
          <a:xfrm>
            <a:off x="2590800" y="0"/>
            <a:ext cx="2206717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Transaction Processing Systems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9" name="section5"/>
          <p:cNvSpPr/>
          <p:nvPr/>
        </p:nvSpPr>
        <p:spPr>
          <a:xfrm>
            <a:off x="4800600" y="0"/>
            <a:ext cx="2051663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Language Processing Systems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0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PB"/>
          <p:cNvSpPr/>
          <p:nvPr/>
        </p:nvSpPr>
        <p:spPr>
          <a:xfrm>
            <a:off x="12700" y="6718300"/>
            <a:ext cx="8382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2 of 18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 of application architectures</a:t>
            </a:r>
          </a:p>
        </p:txBody>
      </p:sp>
      <p:sp>
        <p:nvSpPr>
          <p:cNvPr id="13824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 lIns="91797" tIns="45898" rIns="91797" bIns="45898"/>
          <a:lstStyle/>
          <a:p>
            <a:pPr marL="0" indent="0">
              <a:lnSpc>
                <a:spcPct val="90000"/>
              </a:lnSpc>
              <a:buNone/>
            </a:pPr>
            <a:r>
              <a:rPr lang="en-US" dirty="0" smtClean="0"/>
              <a:t>1.  As </a:t>
            </a:r>
            <a:r>
              <a:rPr lang="en-US" dirty="0"/>
              <a:t>a starting point for architectural design.</a:t>
            </a:r>
          </a:p>
          <a:p>
            <a:pPr>
              <a:lnSpc>
                <a:spcPct val="90000"/>
              </a:lnSpc>
            </a:pPr>
            <a:endParaRPr lang="en-US" dirty="0" smtClean="0"/>
          </a:p>
          <a:p>
            <a:pPr marL="0" indent="0">
              <a:lnSpc>
                <a:spcPct val="90000"/>
              </a:lnSpc>
              <a:buNone/>
            </a:pPr>
            <a:r>
              <a:rPr lang="en-US" dirty="0" smtClean="0"/>
              <a:t>2.  As </a:t>
            </a:r>
            <a:r>
              <a:rPr lang="en-US" dirty="0"/>
              <a:t>a design checklist.</a:t>
            </a:r>
          </a:p>
          <a:p>
            <a:pPr>
              <a:lnSpc>
                <a:spcPct val="90000"/>
              </a:lnSpc>
            </a:pPr>
            <a:endParaRPr lang="en-US" dirty="0" smtClean="0"/>
          </a:p>
          <a:p>
            <a:pPr marL="0" indent="0">
              <a:lnSpc>
                <a:spcPct val="90000"/>
              </a:lnSpc>
              <a:buNone/>
            </a:pPr>
            <a:r>
              <a:rPr lang="en-US" dirty="0" smtClean="0"/>
              <a:t>3.  As </a:t>
            </a:r>
            <a:r>
              <a:rPr lang="en-US" dirty="0"/>
              <a:t>a way of </a:t>
            </a:r>
            <a:r>
              <a:rPr lang="en-US" dirty="0" smtClean="0"/>
              <a:t>organizing </a:t>
            </a:r>
            <a:r>
              <a:rPr lang="en-US" dirty="0"/>
              <a:t>the work of the development team.</a:t>
            </a:r>
          </a:p>
          <a:p>
            <a:pPr>
              <a:lnSpc>
                <a:spcPct val="90000"/>
              </a:lnSpc>
            </a:pPr>
            <a:endParaRPr lang="en-US" dirty="0" smtClean="0"/>
          </a:p>
          <a:p>
            <a:pPr marL="0" indent="0">
              <a:lnSpc>
                <a:spcPct val="90000"/>
              </a:lnSpc>
              <a:buNone/>
            </a:pPr>
            <a:r>
              <a:rPr lang="en-US" dirty="0" smtClean="0"/>
              <a:t>4.  As </a:t>
            </a:r>
            <a:r>
              <a:rPr lang="en-US" dirty="0"/>
              <a:t>a means of assessing components for reuse.</a:t>
            </a:r>
          </a:p>
          <a:p>
            <a:pPr>
              <a:lnSpc>
                <a:spcPct val="90000"/>
              </a:lnSpc>
            </a:pPr>
            <a:endParaRPr lang="en-US" dirty="0" smtClean="0"/>
          </a:p>
          <a:p>
            <a:pPr marL="0" indent="0">
              <a:lnSpc>
                <a:spcPct val="90000"/>
              </a:lnSpc>
              <a:buNone/>
            </a:pPr>
            <a:r>
              <a:rPr lang="en-US" dirty="0" smtClean="0"/>
              <a:t>5.  As </a:t>
            </a:r>
            <a:r>
              <a:rPr lang="en-US" dirty="0"/>
              <a:t>a vocabulary for talking about application types.</a:t>
            </a:r>
          </a:p>
          <a:p>
            <a:pPr>
              <a:lnSpc>
                <a:spcPct val="90000"/>
              </a:lnSpc>
              <a:buFont typeface="Zapf Dingbats" charset="2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33B370-F672-B743-B3AF-248A63C17270}" type="slidenum">
              <a:rPr lang="en-US" smtClean="0"/>
              <a:pPr/>
              <a:t>3</a:t>
            </a:fld>
            <a:endParaRPr lang="en-US"/>
          </a:p>
        </p:txBody>
      </p:sp>
      <p:grpSp>
        <p:nvGrpSpPr>
          <p:cNvPr id="5" name="Group 4"/>
          <p:cNvGrpSpPr/>
          <p:nvPr/>
        </p:nvGrpSpPr>
        <p:grpSpPr>
          <a:xfrm>
            <a:off x="6596653" y="5638800"/>
            <a:ext cx="2318747" cy="933356"/>
            <a:chOff x="5203651" y="328004"/>
            <a:chExt cx="5562030" cy="2238858"/>
          </a:xfrm>
        </p:grpSpPr>
        <p:sp>
          <p:nvSpPr>
            <p:cNvPr id="6" name="Horizontal Scroll 5"/>
            <p:cNvSpPr/>
            <p:nvPr/>
          </p:nvSpPr>
          <p:spPr>
            <a:xfrm>
              <a:off x="6131801" y="638501"/>
              <a:ext cx="4633880" cy="1371601"/>
            </a:xfrm>
            <a:prstGeom prst="horizontalScroll">
              <a:avLst/>
            </a:prstGeom>
            <a:effectLst>
              <a:outerShdw blurRad="203200" dist="1143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dirty="0" smtClean="0"/>
                <a:t>Page 165</a:t>
              </a:r>
              <a:endParaRPr lang="en-US" sz="1600" dirty="0"/>
            </a:p>
          </p:txBody>
        </p:sp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191463">
              <a:off x="5203651" y="328004"/>
              <a:ext cx="1822430" cy="223885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8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section2"/>
          <p:cNvSpPr/>
          <p:nvPr/>
        </p:nvSpPr>
        <p:spPr>
          <a:xfrm>
            <a:off x="-1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Introduction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0" name="section3"/>
          <p:cNvSpPr/>
          <p:nvPr/>
        </p:nvSpPr>
        <p:spPr>
          <a:xfrm>
            <a:off x="1270000" y="0"/>
            <a:ext cx="132458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Application Types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1" name="section4"/>
          <p:cNvSpPr/>
          <p:nvPr/>
        </p:nvSpPr>
        <p:spPr>
          <a:xfrm>
            <a:off x="2590800" y="0"/>
            <a:ext cx="2206717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Transaction Processing Systems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2" name="section5"/>
          <p:cNvSpPr/>
          <p:nvPr/>
        </p:nvSpPr>
        <p:spPr>
          <a:xfrm>
            <a:off x="4800600" y="0"/>
            <a:ext cx="2051663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Language Processing Systems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3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PB"/>
          <p:cNvSpPr/>
          <p:nvPr/>
        </p:nvSpPr>
        <p:spPr>
          <a:xfrm>
            <a:off x="12700" y="6718300"/>
            <a:ext cx="12700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3 of 18</a:t>
            </a:r>
            <a:endParaRPr lang="en-US" sz="1400" b="1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7866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Application types</a:t>
            </a:r>
          </a:p>
        </p:txBody>
      </p:sp>
      <p:sp>
        <p:nvSpPr>
          <p:cNvPr id="36864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lnSpc>
                <a:spcPct val="90000"/>
              </a:lnSpc>
              <a:buNone/>
            </a:pPr>
            <a:r>
              <a:rPr lang="en-US" sz="2900" dirty="0" smtClean="0"/>
              <a:t>1. Data </a:t>
            </a:r>
            <a:r>
              <a:rPr lang="en-US" sz="2900" dirty="0"/>
              <a:t>processing applications</a:t>
            </a:r>
          </a:p>
          <a:p>
            <a:pPr lvl="1">
              <a:lnSpc>
                <a:spcPct val="90000"/>
              </a:lnSpc>
            </a:pPr>
            <a:r>
              <a:rPr lang="en-US" sz="2600" dirty="0"/>
              <a:t>Data driven applications that process data in batches without explicit user intervention during the processing.</a:t>
            </a:r>
          </a:p>
          <a:p>
            <a:pPr>
              <a:lnSpc>
                <a:spcPct val="90000"/>
              </a:lnSpc>
            </a:pPr>
            <a:endParaRPr lang="en-US" sz="2900" dirty="0" smtClean="0"/>
          </a:p>
          <a:p>
            <a:pPr marL="0" indent="0">
              <a:lnSpc>
                <a:spcPct val="90000"/>
              </a:lnSpc>
              <a:buNone/>
            </a:pPr>
            <a:r>
              <a:rPr lang="en-US" sz="2900" dirty="0" smtClean="0"/>
              <a:t>2.  Transaction </a:t>
            </a:r>
            <a:r>
              <a:rPr lang="en-US" sz="2900" dirty="0"/>
              <a:t>processing applications</a:t>
            </a:r>
          </a:p>
          <a:p>
            <a:pPr lvl="1">
              <a:lnSpc>
                <a:spcPct val="90000"/>
              </a:lnSpc>
            </a:pPr>
            <a:r>
              <a:rPr lang="en-US" sz="2600" dirty="0"/>
              <a:t>Data-</a:t>
            </a:r>
            <a:r>
              <a:rPr lang="en-US" sz="2600" dirty="0" err="1"/>
              <a:t>centred</a:t>
            </a:r>
            <a:r>
              <a:rPr lang="en-US" sz="2600" dirty="0"/>
              <a:t> applications that process user requests and update information in a system database.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D4786-CAD8-4A24-9BD7-F046FAFF166A}" type="slidenum">
              <a:rPr lang="ar-SA"/>
              <a:pPr/>
              <a:t>4</a:t>
            </a:fld>
            <a:endParaRPr lang="en-US"/>
          </a:p>
        </p:txBody>
      </p:sp>
      <p:sp>
        <p:nvSpPr>
          <p:cNvPr id="15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7" name="section3"/>
          <p:cNvSpPr/>
          <p:nvPr/>
        </p:nvSpPr>
        <p:spPr>
          <a:xfrm>
            <a:off x="1270000" y="0"/>
            <a:ext cx="1502177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Application Types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8" name="section4"/>
          <p:cNvSpPr/>
          <p:nvPr/>
        </p:nvSpPr>
        <p:spPr>
          <a:xfrm>
            <a:off x="2768600" y="0"/>
            <a:ext cx="2206717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Transaction Processing Systems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9" name="section5"/>
          <p:cNvSpPr/>
          <p:nvPr/>
        </p:nvSpPr>
        <p:spPr>
          <a:xfrm>
            <a:off x="4978400" y="0"/>
            <a:ext cx="2051663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Language Processing Systems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0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PB"/>
          <p:cNvSpPr/>
          <p:nvPr/>
        </p:nvSpPr>
        <p:spPr>
          <a:xfrm>
            <a:off x="12700" y="6718300"/>
            <a:ext cx="17018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4 of 18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86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686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686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686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4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6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Application types</a:t>
            </a:r>
          </a:p>
        </p:txBody>
      </p:sp>
      <p:sp>
        <p:nvSpPr>
          <p:cNvPr id="36966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900" dirty="0" smtClean="0"/>
              <a:t>3. Event </a:t>
            </a:r>
            <a:r>
              <a:rPr lang="en-US" sz="2900" dirty="0"/>
              <a:t>processing systems</a:t>
            </a:r>
          </a:p>
          <a:p>
            <a:pPr lvl="1"/>
            <a:r>
              <a:rPr lang="en-US" sz="2600" dirty="0"/>
              <a:t>Applications where system actions depend on interpreting events from the system’s environment.</a:t>
            </a:r>
          </a:p>
          <a:p>
            <a:endParaRPr lang="en-US" sz="2900" dirty="0" smtClean="0"/>
          </a:p>
          <a:p>
            <a:pPr marL="0" indent="0">
              <a:buNone/>
            </a:pPr>
            <a:r>
              <a:rPr lang="en-US" sz="2900" dirty="0" smtClean="0"/>
              <a:t>4. Language </a:t>
            </a:r>
            <a:r>
              <a:rPr lang="en-US" sz="2900" dirty="0"/>
              <a:t>processing systems</a:t>
            </a:r>
          </a:p>
          <a:p>
            <a:pPr lvl="1"/>
            <a:r>
              <a:rPr lang="en-US" sz="2600" dirty="0"/>
              <a:t>Applications where the users’ intentions are specified in a formal language that is processed and interpreted by the system.</a:t>
            </a:r>
          </a:p>
          <a:p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3466C6-CDCB-4375-AB2B-CE384AC64FB2}" type="slidenum">
              <a:rPr lang="ar-SA"/>
              <a:pPr/>
              <a:t>5</a:t>
            </a:fld>
            <a:endParaRPr lang="en-US"/>
          </a:p>
        </p:txBody>
      </p:sp>
      <p:sp>
        <p:nvSpPr>
          <p:cNvPr id="15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7" name="section3"/>
          <p:cNvSpPr/>
          <p:nvPr/>
        </p:nvSpPr>
        <p:spPr>
          <a:xfrm>
            <a:off x="1270000" y="0"/>
            <a:ext cx="1502177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Application Types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8" name="section4"/>
          <p:cNvSpPr/>
          <p:nvPr/>
        </p:nvSpPr>
        <p:spPr>
          <a:xfrm>
            <a:off x="2768600" y="0"/>
            <a:ext cx="2206717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Transaction Processing Systems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9" name="section5"/>
          <p:cNvSpPr/>
          <p:nvPr/>
        </p:nvSpPr>
        <p:spPr>
          <a:xfrm>
            <a:off x="4978400" y="0"/>
            <a:ext cx="2051663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Language Processing Systems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0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PB"/>
          <p:cNvSpPr/>
          <p:nvPr/>
        </p:nvSpPr>
        <p:spPr>
          <a:xfrm>
            <a:off x="12700" y="6718300"/>
            <a:ext cx="21209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5 of 18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6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96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6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696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6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696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6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696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9667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457200" y="2415250"/>
            <a:ext cx="8077200" cy="3616455"/>
            <a:chOff x="457200" y="2415250"/>
            <a:chExt cx="8077200" cy="3616455"/>
          </a:xfrm>
        </p:grpSpPr>
        <p:grpSp>
          <p:nvGrpSpPr>
            <p:cNvPr id="7" name="Group 6"/>
            <p:cNvGrpSpPr/>
            <p:nvPr/>
          </p:nvGrpSpPr>
          <p:grpSpPr>
            <a:xfrm>
              <a:off x="457200" y="4812175"/>
              <a:ext cx="4648200" cy="1219530"/>
              <a:chOff x="457200" y="4812175"/>
              <a:chExt cx="4648200" cy="1219530"/>
            </a:xfrm>
          </p:grpSpPr>
          <p:sp>
            <p:nvSpPr>
              <p:cNvPr id="6" name="Rectangle 5"/>
              <p:cNvSpPr/>
              <p:nvPr/>
            </p:nvSpPr>
            <p:spPr>
              <a:xfrm>
                <a:off x="457200" y="4812175"/>
                <a:ext cx="4572000" cy="1219200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Rectangle 8"/>
              <p:cNvSpPr/>
              <p:nvPr/>
            </p:nvSpPr>
            <p:spPr>
              <a:xfrm>
                <a:off x="5029200" y="4812505"/>
                <a:ext cx="76200" cy="1219200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8" name="Group 7"/>
            <p:cNvGrpSpPr/>
            <p:nvPr/>
          </p:nvGrpSpPr>
          <p:grpSpPr>
            <a:xfrm>
              <a:off x="457200" y="2415250"/>
              <a:ext cx="4648200" cy="1219200"/>
              <a:chOff x="457200" y="2415250"/>
              <a:chExt cx="4648200" cy="1219200"/>
            </a:xfrm>
          </p:grpSpPr>
          <p:sp>
            <p:nvSpPr>
              <p:cNvPr id="2" name="Rectangle 1"/>
              <p:cNvSpPr/>
              <p:nvPr/>
            </p:nvSpPr>
            <p:spPr>
              <a:xfrm>
                <a:off x="457200" y="2415250"/>
                <a:ext cx="4572000" cy="1219200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" name="Rectangle 3"/>
              <p:cNvSpPr/>
              <p:nvPr/>
            </p:nvSpPr>
            <p:spPr>
              <a:xfrm>
                <a:off x="5029200" y="2415250"/>
                <a:ext cx="76200" cy="1219200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0" name="TextBox 9"/>
            <p:cNvSpPr txBox="1"/>
            <p:nvPr/>
          </p:nvSpPr>
          <p:spPr>
            <a:xfrm>
              <a:off x="7010400" y="3733800"/>
              <a:ext cx="1524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dirty="0" smtClean="0"/>
                <a:t>We will focus in these two</a:t>
              </a:r>
              <a:endParaRPr lang="en-US" sz="1800" dirty="0"/>
            </a:p>
          </p:txBody>
        </p:sp>
        <p:cxnSp>
          <p:nvCxnSpPr>
            <p:cNvPr id="12" name="Straight Connector 11"/>
            <p:cNvCxnSpPr>
              <a:stCxn id="4" idx="3"/>
              <a:endCxn id="10" idx="1"/>
            </p:cNvCxnSpPr>
            <p:nvPr/>
          </p:nvCxnSpPr>
          <p:spPr>
            <a:xfrm>
              <a:off x="5105400" y="3024850"/>
              <a:ext cx="1905000" cy="103211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>
              <a:stCxn id="9" idx="3"/>
              <a:endCxn id="10" idx="1"/>
            </p:cNvCxnSpPr>
            <p:nvPr/>
          </p:nvCxnSpPr>
          <p:spPr>
            <a:xfrm flipV="1">
              <a:off x="5105400" y="4056966"/>
              <a:ext cx="1905000" cy="136513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06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Application type examples</a:t>
            </a:r>
          </a:p>
        </p:txBody>
      </p:sp>
      <p:sp>
        <p:nvSpPr>
          <p:cNvPr id="37069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219200"/>
            <a:ext cx="4343400" cy="4937760"/>
          </a:xfrm>
        </p:spPr>
        <p:txBody>
          <a:bodyPr/>
          <a:lstStyle/>
          <a:p>
            <a:pPr marL="0" indent="0">
              <a:lnSpc>
                <a:spcPct val="90000"/>
              </a:lnSpc>
              <a:buNone/>
            </a:pPr>
            <a:r>
              <a:rPr lang="en-US" sz="2400" dirty="0" smtClean="0"/>
              <a:t>1. Data </a:t>
            </a:r>
            <a:r>
              <a:rPr lang="en-US" sz="2400" dirty="0"/>
              <a:t>processing systems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Billing systems;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Payroll systems.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en-US" sz="2400" dirty="0" smtClean="0"/>
              <a:t>2. Transaction </a:t>
            </a:r>
            <a:r>
              <a:rPr lang="en-US" sz="2400" dirty="0"/>
              <a:t>processing systems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E-commerce systems;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Reservation systems.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en-US" sz="2400" dirty="0" smtClean="0"/>
              <a:t>3. Event </a:t>
            </a:r>
            <a:r>
              <a:rPr lang="en-US" sz="2400" dirty="0"/>
              <a:t>processing systems	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Word processors;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Real-time systems.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en-US" sz="2400" dirty="0" smtClean="0"/>
              <a:t>4. Language </a:t>
            </a:r>
            <a:r>
              <a:rPr lang="en-US" sz="2400" dirty="0"/>
              <a:t>processing systems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Compilers;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Command interpreters.</a:t>
            </a:r>
            <a:endParaRPr lang="en-US" sz="2600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993DF-2FF5-4233-AC62-8DD604CD63D3}" type="slidenum">
              <a:rPr lang="ar-SA"/>
              <a:pPr/>
              <a:t>6</a:t>
            </a:fld>
            <a:endParaRPr lang="en-US"/>
          </a:p>
        </p:txBody>
      </p:sp>
      <p:sp>
        <p:nvSpPr>
          <p:cNvPr id="25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7" name="section3"/>
          <p:cNvSpPr/>
          <p:nvPr/>
        </p:nvSpPr>
        <p:spPr>
          <a:xfrm>
            <a:off x="1270000" y="0"/>
            <a:ext cx="1502177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Application Types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8" name="section4"/>
          <p:cNvSpPr/>
          <p:nvPr/>
        </p:nvSpPr>
        <p:spPr>
          <a:xfrm>
            <a:off x="2768600" y="0"/>
            <a:ext cx="2206717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Transaction Processing Systems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9" name="section5"/>
          <p:cNvSpPr/>
          <p:nvPr/>
        </p:nvSpPr>
        <p:spPr>
          <a:xfrm>
            <a:off x="4978400" y="0"/>
            <a:ext cx="2051663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Language Processing Systems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0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PB"/>
          <p:cNvSpPr/>
          <p:nvPr/>
        </p:nvSpPr>
        <p:spPr>
          <a:xfrm>
            <a:off x="12700" y="6718300"/>
            <a:ext cx="25527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0688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6 of 18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83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Transaction </a:t>
            </a:r>
            <a:r>
              <a:rPr lang="en-US" dirty="0" smtClean="0"/>
              <a:t>processing systems</a:t>
            </a:r>
            <a:endParaRPr lang="en-US" dirty="0"/>
          </a:p>
        </p:txBody>
      </p:sp>
      <p:sp>
        <p:nvSpPr>
          <p:cNvPr id="37683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800" dirty="0" smtClean="0"/>
              <a:t>Process </a:t>
            </a:r>
            <a:r>
              <a:rPr lang="en-US" sz="2800" dirty="0"/>
              <a:t>user requests for </a:t>
            </a:r>
            <a:r>
              <a:rPr lang="en-US" sz="2800" dirty="0" smtClean="0"/>
              <a:t>information</a:t>
            </a:r>
            <a:br>
              <a:rPr lang="en-US" sz="2800" dirty="0" smtClean="0"/>
            </a:br>
            <a:r>
              <a:rPr lang="en-US" sz="2800" dirty="0" smtClean="0"/>
              <a:t>from </a:t>
            </a:r>
            <a:r>
              <a:rPr lang="en-US" sz="2800" dirty="0"/>
              <a:t>a database or requests to update 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the </a:t>
            </a:r>
            <a:r>
              <a:rPr lang="en-US" sz="2800" dirty="0"/>
              <a:t>database.</a:t>
            </a:r>
          </a:p>
          <a:p>
            <a:pPr>
              <a:lnSpc>
                <a:spcPct val="90000"/>
              </a:lnSpc>
            </a:pPr>
            <a:endParaRPr lang="en-US" sz="2800" dirty="0" smtClean="0"/>
          </a:p>
          <a:p>
            <a:pPr>
              <a:lnSpc>
                <a:spcPct val="90000"/>
              </a:lnSpc>
            </a:pPr>
            <a:r>
              <a:rPr lang="en-US" sz="2800" dirty="0" smtClean="0"/>
              <a:t>From </a:t>
            </a:r>
            <a:r>
              <a:rPr lang="en-US" sz="2800" dirty="0"/>
              <a:t>a user perspective a transaction is: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Any coherent sequence of operations that satisfies a goal;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For example - find the times of flights from London to Paris.</a:t>
            </a:r>
          </a:p>
          <a:p>
            <a:pPr>
              <a:lnSpc>
                <a:spcPct val="90000"/>
              </a:lnSpc>
            </a:pPr>
            <a:endParaRPr lang="en-US" sz="2800" dirty="0" smtClean="0"/>
          </a:p>
          <a:p>
            <a:pPr>
              <a:lnSpc>
                <a:spcPct val="90000"/>
              </a:lnSpc>
            </a:pPr>
            <a:r>
              <a:rPr lang="en-US" sz="2800" dirty="0" smtClean="0"/>
              <a:t>Users </a:t>
            </a:r>
            <a:r>
              <a:rPr lang="en-US" sz="2800" dirty="0"/>
              <a:t>make asynchronous requests for service which are then processed by a transaction manager.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06819-FA3B-4A76-A491-454C713E6561}" type="slidenum">
              <a:rPr lang="ar-SA"/>
              <a:pPr/>
              <a:t>7</a:t>
            </a:fld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6451003" y="1123082"/>
            <a:ext cx="2540597" cy="1391518"/>
            <a:chOff x="5203651" y="328004"/>
            <a:chExt cx="4087653" cy="2238858"/>
          </a:xfrm>
        </p:grpSpPr>
        <p:sp>
          <p:nvSpPr>
            <p:cNvPr id="11" name="Horizontal Scroll 10"/>
            <p:cNvSpPr/>
            <p:nvPr/>
          </p:nvSpPr>
          <p:spPr>
            <a:xfrm>
              <a:off x="6131800" y="638502"/>
              <a:ext cx="3159504" cy="1371602"/>
            </a:xfrm>
            <a:prstGeom prst="horizontalScroll">
              <a:avLst/>
            </a:prstGeom>
            <a:effectLst>
              <a:outerShdw blurRad="203200" dist="1143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sz="4000" dirty="0" smtClean="0"/>
                <a:t>6.4.1</a:t>
              </a:r>
              <a:endParaRPr lang="en-US" sz="2800" dirty="0"/>
            </a:p>
          </p:txBody>
        </p:sp>
        <p:pic>
          <p:nvPicPr>
            <p:cNvPr id="12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191463">
              <a:off x="5203651" y="328004"/>
              <a:ext cx="1822430" cy="223885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8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0" name="section3"/>
          <p:cNvSpPr/>
          <p:nvPr/>
        </p:nvSpPr>
        <p:spPr>
          <a:xfrm>
            <a:off x="1270000" y="0"/>
            <a:ext cx="132458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Application Types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1" name="section4"/>
          <p:cNvSpPr/>
          <p:nvPr/>
        </p:nvSpPr>
        <p:spPr>
          <a:xfrm>
            <a:off x="2590800" y="0"/>
            <a:ext cx="2517028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Transaction Processing Systems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2" name="section5"/>
          <p:cNvSpPr/>
          <p:nvPr/>
        </p:nvSpPr>
        <p:spPr>
          <a:xfrm>
            <a:off x="5105400" y="0"/>
            <a:ext cx="2051663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Language Processing Systems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3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PB"/>
          <p:cNvSpPr/>
          <p:nvPr/>
        </p:nvSpPr>
        <p:spPr>
          <a:xfrm>
            <a:off x="12700" y="6718300"/>
            <a:ext cx="29845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7 of 18</a:t>
            </a:r>
            <a:endParaRPr lang="en-US" sz="1400" b="1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9792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8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768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8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768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8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768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8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768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8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768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683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8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Transaction processing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0976F-8B51-483A-BF00-24E089ED67F5}" type="slidenum">
              <a:rPr lang="ar-SA"/>
              <a:pPr/>
              <a:t>8</a:t>
            </a:fld>
            <a:endParaRPr lang="en-US"/>
          </a:p>
        </p:txBody>
      </p:sp>
      <p:pic>
        <p:nvPicPr>
          <p:cNvPr id="37785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198892" y="6248400"/>
            <a:ext cx="919708" cy="83255"/>
          </a:xfrm>
          <a:prstGeom prst="rect">
            <a:avLst/>
          </a:prstGeom>
          <a:noFill/>
        </p:spPr>
      </p:pic>
      <p:sp>
        <p:nvSpPr>
          <p:cNvPr id="6" name="Rectangle 5"/>
          <p:cNvSpPr>
            <a:spLocks/>
          </p:cNvSpPr>
          <p:nvPr/>
        </p:nvSpPr>
        <p:spPr>
          <a:xfrm>
            <a:off x="457200" y="3052233"/>
            <a:ext cx="1645920" cy="64008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</a:rPr>
              <a:t>I/O processing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>
            <a:spLocks/>
          </p:cNvSpPr>
          <p:nvPr/>
        </p:nvSpPr>
        <p:spPr>
          <a:xfrm>
            <a:off x="2621280" y="3048000"/>
            <a:ext cx="1645920" cy="64008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</a:rPr>
              <a:t>Application logic</a:t>
            </a:r>
            <a:endParaRPr lang="en-US" sz="2000" dirty="0">
              <a:solidFill>
                <a:schemeClr val="tx1"/>
              </a:solidFill>
            </a:endParaRPr>
          </a:p>
        </p:txBody>
      </p:sp>
      <p:cxnSp>
        <p:nvCxnSpPr>
          <p:cNvPr id="8" name="Straight Arrow Connector 7"/>
          <p:cNvCxnSpPr>
            <a:stCxn id="6" idx="3"/>
            <a:endCxn id="7" idx="1"/>
          </p:cNvCxnSpPr>
          <p:nvPr/>
        </p:nvCxnSpPr>
        <p:spPr>
          <a:xfrm flipV="1">
            <a:off x="2103120" y="3368040"/>
            <a:ext cx="518160" cy="4233"/>
          </a:xfrm>
          <a:prstGeom prst="straightConnector1">
            <a:avLst/>
          </a:prstGeom>
          <a:ln>
            <a:headEnd type="arrow" w="lg" len="lg"/>
            <a:tailEnd type="arrow" w="lg" len="lg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Rectangle 8"/>
          <p:cNvSpPr>
            <a:spLocks/>
          </p:cNvSpPr>
          <p:nvPr/>
        </p:nvSpPr>
        <p:spPr>
          <a:xfrm>
            <a:off x="4754880" y="3056467"/>
            <a:ext cx="1645920" cy="64008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</a:rPr>
              <a:t>Transaction manager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>
            <a:spLocks/>
          </p:cNvSpPr>
          <p:nvPr/>
        </p:nvSpPr>
        <p:spPr>
          <a:xfrm>
            <a:off x="6888480" y="3048000"/>
            <a:ext cx="1645920" cy="64008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</a:rPr>
              <a:t>Database</a:t>
            </a:r>
            <a:endParaRPr lang="en-US" sz="2000" dirty="0">
              <a:solidFill>
                <a:schemeClr val="tx1"/>
              </a:solidFill>
            </a:endParaRPr>
          </a:p>
        </p:txBody>
      </p:sp>
      <p:cxnSp>
        <p:nvCxnSpPr>
          <p:cNvPr id="11" name="Straight Arrow Connector 10"/>
          <p:cNvCxnSpPr>
            <a:stCxn id="9" idx="3"/>
            <a:endCxn id="10" idx="1"/>
          </p:cNvCxnSpPr>
          <p:nvPr/>
        </p:nvCxnSpPr>
        <p:spPr>
          <a:xfrm flipV="1">
            <a:off x="6400800" y="3368040"/>
            <a:ext cx="487680" cy="8467"/>
          </a:xfrm>
          <a:prstGeom prst="straightConnector1">
            <a:avLst/>
          </a:prstGeom>
          <a:ln>
            <a:headEnd type="arrow" w="lg" len="lg"/>
            <a:tailEnd type="arrow" w="lg" len="lg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>
            <a:stCxn id="7" idx="3"/>
            <a:endCxn id="9" idx="1"/>
          </p:cNvCxnSpPr>
          <p:nvPr/>
        </p:nvCxnSpPr>
        <p:spPr>
          <a:xfrm>
            <a:off x="4267200" y="3368040"/>
            <a:ext cx="487680" cy="8467"/>
          </a:xfrm>
          <a:prstGeom prst="straightConnector1">
            <a:avLst/>
          </a:prstGeom>
          <a:ln>
            <a:headEnd type="arrow" w="lg" len="lg"/>
            <a:tailEnd type="arrow" w="lg" len="lg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2362200" y="4191000"/>
            <a:ext cx="381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 smtClean="0"/>
              <a:t>Figure 6.14</a:t>
            </a:r>
            <a:endParaRPr lang="en-US" sz="1800" dirty="0"/>
          </a:p>
        </p:txBody>
      </p:sp>
      <p:sp>
        <p:nvSpPr>
          <p:cNvPr id="23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5" name="section3"/>
          <p:cNvSpPr/>
          <p:nvPr/>
        </p:nvSpPr>
        <p:spPr>
          <a:xfrm>
            <a:off x="1270000" y="0"/>
            <a:ext cx="132458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Application Types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6" name="section4"/>
          <p:cNvSpPr/>
          <p:nvPr/>
        </p:nvSpPr>
        <p:spPr>
          <a:xfrm>
            <a:off x="2590800" y="0"/>
            <a:ext cx="2517028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Transaction Processing Systems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7" name="section5"/>
          <p:cNvSpPr/>
          <p:nvPr/>
        </p:nvSpPr>
        <p:spPr>
          <a:xfrm>
            <a:off x="5105400" y="0"/>
            <a:ext cx="2051663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Language Processing Systems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8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PB"/>
          <p:cNvSpPr/>
          <p:nvPr/>
        </p:nvSpPr>
        <p:spPr>
          <a:xfrm>
            <a:off x="12700" y="6718300"/>
            <a:ext cx="34163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8 of 18</a:t>
            </a:r>
            <a:endParaRPr lang="en-US" sz="1400" b="1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694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ATM system organisation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2B4FA-6E5B-425C-9606-A65E9842DA97}" type="slidenum">
              <a:rPr lang="ar-SA"/>
              <a:pPr/>
              <a:t>9</a:t>
            </a:fld>
            <a:endParaRPr lang="en-US"/>
          </a:p>
        </p:txBody>
      </p:sp>
      <p:pic>
        <p:nvPicPr>
          <p:cNvPr id="37888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77200" y="5875891"/>
            <a:ext cx="916514" cy="436770"/>
          </a:xfrm>
          <a:prstGeom prst="rect">
            <a:avLst/>
          </a:prstGeom>
          <a:noFill/>
        </p:spPr>
      </p:pic>
      <p:sp>
        <p:nvSpPr>
          <p:cNvPr id="7" name="Rectangle 6"/>
          <p:cNvSpPr>
            <a:spLocks/>
          </p:cNvSpPr>
          <p:nvPr/>
        </p:nvSpPr>
        <p:spPr>
          <a:xfrm>
            <a:off x="609600" y="1904999"/>
            <a:ext cx="1981200" cy="35194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/>
          </a:p>
        </p:txBody>
      </p:sp>
      <p:cxnSp>
        <p:nvCxnSpPr>
          <p:cNvPr id="10" name="Straight Arrow Connector 9"/>
          <p:cNvCxnSpPr>
            <a:stCxn id="7" idx="3"/>
            <a:endCxn id="14" idx="1"/>
          </p:cNvCxnSpPr>
          <p:nvPr/>
        </p:nvCxnSpPr>
        <p:spPr>
          <a:xfrm flipV="1">
            <a:off x="2590800" y="3660940"/>
            <a:ext cx="838200" cy="3803"/>
          </a:xfrm>
          <a:prstGeom prst="straightConnector1">
            <a:avLst/>
          </a:prstGeom>
          <a:ln>
            <a:tailEnd type="arrow" w="lg" len="lg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4" name="Rectangle 13"/>
          <p:cNvSpPr>
            <a:spLocks/>
          </p:cNvSpPr>
          <p:nvPr/>
        </p:nvSpPr>
        <p:spPr>
          <a:xfrm>
            <a:off x="3429000" y="1901196"/>
            <a:ext cx="1981200" cy="35194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/>
          </a:p>
        </p:txBody>
      </p:sp>
      <p:sp>
        <p:nvSpPr>
          <p:cNvPr id="15" name="Rectangle 14"/>
          <p:cNvSpPr>
            <a:spLocks/>
          </p:cNvSpPr>
          <p:nvPr/>
        </p:nvSpPr>
        <p:spPr>
          <a:xfrm>
            <a:off x="6400800" y="1905001"/>
            <a:ext cx="1981200" cy="35194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/>
          </a:p>
        </p:txBody>
      </p:sp>
      <p:cxnSp>
        <p:nvCxnSpPr>
          <p:cNvPr id="18" name="Straight Arrow Connector 17"/>
          <p:cNvCxnSpPr>
            <a:stCxn id="14" idx="3"/>
            <a:endCxn id="15" idx="1"/>
          </p:cNvCxnSpPr>
          <p:nvPr/>
        </p:nvCxnSpPr>
        <p:spPr>
          <a:xfrm>
            <a:off x="5410200" y="3660940"/>
            <a:ext cx="990600" cy="3805"/>
          </a:xfrm>
          <a:prstGeom prst="straightConnector1">
            <a:avLst/>
          </a:prstGeom>
          <a:ln>
            <a:tailEnd type="arrow" w="lg" len="lg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1" name="Rounded Rectangle 20"/>
          <p:cNvSpPr/>
          <p:nvPr/>
        </p:nvSpPr>
        <p:spPr>
          <a:xfrm>
            <a:off x="914400" y="2362200"/>
            <a:ext cx="1447800" cy="609600"/>
          </a:xfrm>
          <a:prstGeom prst="roundRect">
            <a:avLst>
              <a:gd name="adj" fmla="val 48148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Get customer account id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914400" y="3352800"/>
            <a:ext cx="1447800" cy="609600"/>
          </a:xfrm>
          <a:prstGeom prst="roundRect">
            <a:avLst>
              <a:gd name="adj" fmla="val 48148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Validate card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914400" y="4343400"/>
            <a:ext cx="1447800" cy="609600"/>
          </a:xfrm>
          <a:prstGeom prst="roundRect">
            <a:avLst>
              <a:gd name="adj" fmla="val 48148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Select service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6629400" y="2362200"/>
            <a:ext cx="1447800" cy="609600"/>
          </a:xfrm>
          <a:prstGeom prst="roundRect">
            <a:avLst>
              <a:gd name="adj" fmla="val 48148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Print details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6629400" y="3352800"/>
            <a:ext cx="1447800" cy="609600"/>
          </a:xfrm>
          <a:prstGeom prst="roundRect">
            <a:avLst>
              <a:gd name="adj" fmla="val 48148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Return card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28" name="Rounded Rectangle 27"/>
          <p:cNvSpPr/>
          <p:nvPr/>
        </p:nvSpPr>
        <p:spPr>
          <a:xfrm>
            <a:off x="6629400" y="4343400"/>
            <a:ext cx="1447800" cy="609600"/>
          </a:xfrm>
          <a:prstGeom prst="roundRect">
            <a:avLst>
              <a:gd name="adj" fmla="val 48148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Dispense cash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29" name="Rounded Rectangle 28"/>
          <p:cNvSpPr/>
          <p:nvPr/>
        </p:nvSpPr>
        <p:spPr>
          <a:xfrm>
            <a:off x="3657600" y="2971800"/>
            <a:ext cx="1447800" cy="609600"/>
          </a:xfrm>
          <a:prstGeom prst="roundRect">
            <a:avLst>
              <a:gd name="adj" fmla="val 48148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Query account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30" name="Rounded Rectangle 29"/>
          <p:cNvSpPr/>
          <p:nvPr/>
        </p:nvSpPr>
        <p:spPr>
          <a:xfrm>
            <a:off x="3657600" y="3962400"/>
            <a:ext cx="1447800" cy="609600"/>
          </a:xfrm>
          <a:prstGeom prst="roundRect">
            <a:avLst>
              <a:gd name="adj" fmla="val 48148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Update account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990600" y="1504890"/>
            <a:ext cx="1143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I</a:t>
            </a:r>
            <a:r>
              <a:rPr lang="en-US" sz="2000" dirty="0" smtClean="0"/>
              <a:t>nput</a:t>
            </a:r>
            <a:endParaRPr lang="en-US" sz="2000" dirty="0"/>
          </a:p>
        </p:txBody>
      </p:sp>
      <p:sp>
        <p:nvSpPr>
          <p:cNvPr id="33" name="TextBox 32"/>
          <p:cNvSpPr txBox="1"/>
          <p:nvPr/>
        </p:nvSpPr>
        <p:spPr>
          <a:xfrm>
            <a:off x="3962400" y="1504890"/>
            <a:ext cx="1143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Process</a:t>
            </a:r>
            <a:endParaRPr lang="en-US" sz="2000" dirty="0"/>
          </a:p>
        </p:txBody>
      </p:sp>
      <p:sp>
        <p:nvSpPr>
          <p:cNvPr id="37" name="TextBox 36"/>
          <p:cNvSpPr txBox="1"/>
          <p:nvPr/>
        </p:nvSpPr>
        <p:spPr>
          <a:xfrm>
            <a:off x="6858000" y="1504890"/>
            <a:ext cx="1143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Output</a:t>
            </a:r>
            <a:endParaRPr lang="en-US" sz="2000" dirty="0"/>
          </a:p>
        </p:txBody>
      </p:sp>
      <p:sp>
        <p:nvSpPr>
          <p:cNvPr id="38" name="TextBox 37"/>
          <p:cNvSpPr txBox="1"/>
          <p:nvPr/>
        </p:nvSpPr>
        <p:spPr>
          <a:xfrm>
            <a:off x="990600" y="5410200"/>
            <a:ext cx="1143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ATM</a:t>
            </a:r>
            <a:endParaRPr lang="en-US" sz="2000" dirty="0"/>
          </a:p>
        </p:txBody>
      </p:sp>
      <p:sp>
        <p:nvSpPr>
          <p:cNvPr id="39" name="TextBox 38"/>
          <p:cNvSpPr txBox="1"/>
          <p:nvPr/>
        </p:nvSpPr>
        <p:spPr>
          <a:xfrm>
            <a:off x="6858000" y="5410200"/>
            <a:ext cx="1143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ATM</a:t>
            </a:r>
            <a:endParaRPr lang="en-US" sz="2000" dirty="0"/>
          </a:p>
        </p:txBody>
      </p:sp>
      <p:sp>
        <p:nvSpPr>
          <p:cNvPr id="40" name="TextBox 39"/>
          <p:cNvSpPr txBox="1"/>
          <p:nvPr/>
        </p:nvSpPr>
        <p:spPr>
          <a:xfrm>
            <a:off x="3657600" y="5410200"/>
            <a:ext cx="152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Database</a:t>
            </a:r>
            <a:endParaRPr lang="en-US" sz="2000" dirty="0"/>
          </a:p>
        </p:txBody>
      </p:sp>
      <p:sp>
        <p:nvSpPr>
          <p:cNvPr id="31" name="TextBox 30"/>
          <p:cNvSpPr txBox="1"/>
          <p:nvPr/>
        </p:nvSpPr>
        <p:spPr>
          <a:xfrm>
            <a:off x="2514600" y="5867400"/>
            <a:ext cx="381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 smtClean="0"/>
              <a:t>Figure 6.15</a:t>
            </a:r>
            <a:endParaRPr lang="en-US" sz="1800" dirty="0"/>
          </a:p>
        </p:txBody>
      </p:sp>
      <p:sp>
        <p:nvSpPr>
          <p:cNvPr id="20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2" name="section3"/>
          <p:cNvSpPr/>
          <p:nvPr/>
        </p:nvSpPr>
        <p:spPr>
          <a:xfrm>
            <a:off x="1270000" y="0"/>
            <a:ext cx="132458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Application Types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4" name="section4"/>
          <p:cNvSpPr/>
          <p:nvPr/>
        </p:nvSpPr>
        <p:spPr>
          <a:xfrm>
            <a:off x="2590800" y="0"/>
            <a:ext cx="2517028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Transaction Processing Systems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35" name="section5"/>
          <p:cNvSpPr/>
          <p:nvPr/>
        </p:nvSpPr>
        <p:spPr>
          <a:xfrm>
            <a:off x="5105400" y="0"/>
            <a:ext cx="2051663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Language Processing Systems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6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PB"/>
          <p:cNvSpPr/>
          <p:nvPr/>
        </p:nvSpPr>
        <p:spPr>
          <a:xfrm>
            <a:off x="12700" y="6718300"/>
            <a:ext cx="38481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9 of 18</a:t>
            </a:r>
            <a:endParaRPr lang="en-US" sz="1400" b="1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9868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WE205 2011-09-26 (with Tabs)">
  <a:themeElements>
    <a:clrScheme name="Origi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rigi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ppt/theme/themeOverride2.xml><?xml version="1.0" encoding="utf-8"?>
<a:themeOverride xmlns:a="http://schemas.openxmlformats.org/drawingml/2006/main">
  <a:clrScheme name="Origi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SWE205 2011-09-26 (with Tabs)</Template>
  <TotalTime>3810</TotalTime>
  <Words>781</Words>
  <Application>Microsoft Office PowerPoint</Application>
  <PresentationFormat>On-screen Show (4:3)</PresentationFormat>
  <Paragraphs>284</Paragraphs>
  <Slides>18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SWE205 2011-09-26 (with Tabs)</vt:lpstr>
      <vt:lpstr>Lecture – 19 Application Architectures</vt:lpstr>
      <vt:lpstr>Generic application architectures</vt:lpstr>
      <vt:lpstr>Use of application architectures</vt:lpstr>
      <vt:lpstr>Application types</vt:lpstr>
      <vt:lpstr>Application types</vt:lpstr>
      <vt:lpstr>Application type examples</vt:lpstr>
      <vt:lpstr>Transaction processing systems</vt:lpstr>
      <vt:lpstr>Transaction processing</vt:lpstr>
      <vt:lpstr>ATM system organisation</vt:lpstr>
      <vt:lpstr>Language processing systems</vt:lpstr>
      <vt:lpstr>A language processing system</vt:lpstr>
      <vt:lpstr>Language processing components</vt:lpstr>
      <vt:lpstr>Data-flow model of a compiler</vt:lpstr>
      <vt:lpstr>Repository model of a compiler</vt:lpstr>
      <vt:lpstr>Example: Java language grammar</vt:lpstr>
      <vt:lpstr>Example: Abstract Syntax Tree (AST)</vt:lpstr>
      <vt:lpstr>Key Points</vt:lpstr>
      <vt:lpstr>Excluded</vt:lpstr>
    </vt:vector>
  </TitlesOfParts>
  <Company>khalidm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khalidm</dc:creator>
  <cp:lastModifiedBy>Khalid Aljasser</cp:lastModifiedBy>
  <cp:revision>385</cp:revision>
  <dcterms:created xsi:type="dcterms:W3CDTF">2008-10-05T15:17:56Z</dcterms:created>
  <dcterms:modified xsi:type="dcterms:W3CDTF">2011-11-12T12:50:29Z</dcterms:modified>
</cp:coreProperties>
</file>